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9"/>
  </p:notesMasterIdLst>
  <p:handoutMasterIdLst>
    <p:handoutMasterId r:id="rId30"/>
  </p:handoutMasterIdLst>
  <p:sldIdLst>
    <p:sldId id="309" r:id="rId5"/>
    <p:sldId id="306" r:id="rId6"/>
    <p:sldId id="295" r:id="rId7"/>
    <p:sldId id="292" r:id="rId8"/>
    <p:sldId id="311" r:id="rId9"/>
    <p:sldId id="296" r:id="rId10"/>
    <p:sldId id="312" r:id="rId11"/>
    <p:sldId id="313" r:id="rId12"/>
    <p:sldId id="314" r:id="rId13"/>
    <p:sldId id="315" r:id="rId14"/>
    <p:sldId id="316" r:id="rId15"/>
    <p:sldId id="317" r:id="rId16"/>
    <p:sldId id="318" r:id="rId17"/>
    <p:sldId id="287" r:id="rId18"/>
    <p:sldId id="288" r:id="rId19"/>
    <p:sldId id="310" r:id="rId20"/>
    <p:sldId id="260" r:id="rId21"/>
    <p:sldId id="268" r:id="rId22"/>
    <p:sldId id="319" r:id="rId23"/>
    <p:sldId id="304" r:id="rId24"/>
    <p:sldId id="320" r:id="rId25"/>
    <p:sldId id="322" r:id="rId26"/>
    <p:sldId id="321" r:id="rId27"/>
    <p:sldId id="305" r:id="rId28"/>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A6FF"/>
    <a:srgbClr val="4D748C"/>
    <a:srgbClr val="F89108"/>
    <a:srgbClr val="F7EDE9"/>
    <a:srgbClr val="C59C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4082" autoAdjust="0"/>
    <p:restoredTop sz="94524" autoAdjust="0"/>
  </p:normalViewPr>
  <p:slideViewPr>
    <p:cSldViewPr snapToGrid="0">
      <p:cViewPr>
        <p:scale>
          <a:sx n="60" d="100"/>
          <a:sy n="60" d="100"/>
        </p:scale>
        <p:origin x="42" y="444"/>
      </p:cViewPr>
      <p:guideLst>
        <p:guide pos="3840"/>
        <p:guide orient="horz" pos="960"/>
      </p:guideLst>
    </p:cSldViewPr>
  </p:slideViewPr>
  <p:notesTextViewPr>
    <p:cViewPr>
      <p:scale>
        <a:sx n="3" d="2"/>
        <a:sy n="3" d="2"/>
      </p:scale>
      <p:origin x="0" y="0"/>
    </p:cViewPr>
  </p:notesTextViewPr>
  <p:sorterViewPr>
    <p:cViewPr>
      <p:scale>
        <a:sx n="1" d="1"/>
        <a:sy n="1" d="1"/>
      </p:scale>
      <p:origin x="0" y="0"/>
    </p:cViewPr>
  </p:sorterViewPr>
  <p:notesViewPr>
    <p:cSldViewPr snapToGrid="0">
      <p:cViewPr varScale="1">
        <p:scale>
          <a:sx n="93" d="100"/>
          <a:sy n="93" d="100"/>
        </p:scale>
        <p:origin x="3708"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A3EA0C3-E28A-4DA2-8EB5-454C15D6A033}" type="datetime1">
              <a:rPr lang="fr-FR" smtClean="0"/>
              <a:t>20/08/2023</a:t>
            </a:fld>
            <a:endParaRPr lang="fr-FR"/>
          </a:p>
        </p:txBody>
      </p:sp>
      <p:sp>
        <p:nvSpPr>
          <p:cNvPr id="4" name="Espace réservé du pied de page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DD7E118-DCD0-425E-8F60-56D854F8828A}" type="slidenum">
              <a:rPr lang="fr-FR" smtClean="0"/>
              <a:t>‹N°›</a:t>
            </a:fld>
            <a:endParaRPr lang="fr-FR"/>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BC6134-6C2B-4247-8F60-B79BD847B6B0}" type="datetime1">
              <a:rPr lang="fr-FR" smtClean="0"/>
              <a:pPr/>
              <a:t>20/08/2023</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6B913A0-8194-43AB-8CE1-D8825DE3150C}" type="slidenum">
              <a:rPr lang="fr-FR" noProof="0" smtClean="0"/>
              <a:t>‹N°›</a:t>
            </a:fld>
            <a:endParaRPr lang="fr-FR" noProof="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6B913A0-8194-43AB-8CE1-D8825DE3150C}" type="slidenum">
              <a:rPr lang="fr-FR" smtClean="0"/>
              <a:t>1</a:t>
            </a:fld>
            <a:endParaRPr lang="fr-FR"/>
          </a:p>
        </p:txBody>
      </p:sp>
    </p:spTree>
    <p:extLst>
      <p:ext uri="{BB962C8B-B14F-4D97-AF65-F5344CB8AC3E}">
        <p14:creationId xmlns:p14="http://schemas.microsoft.com/office/powerpoint/2010/main" val="3503818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D6B913A0-8194-43AB-8CE1-D8825DE3150C}" type="slidenum">
              <a:rPr lang="fr-FR" smtClean="0"/>
              <a:t>17</a:t>
            </a:fld>
            <a:endParaRPr lang="fr-FR"/>
          </a:p>
        </p:txBody>
      </p:sp>
    </p:spTree>
    <p:extLst>
      <p:ext uri="{BB962C8B-B14F-4D97-AF65-F5344CB8AC3E}">
        <p14:creationId xmlns:p14="http://schemas.microsoft.com/office/powerpoint/2010/main" val="1226667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D6B913A0-8194-43AB-8CE1-D8825DE3150C}" type="slidenum">
              <a:rPr lang="fr-FR" smtClean="0"/>
              <a:t>18</a:t>
            </a:fld>
            <a:endParaRPr lang="fr-FR"/>
          </a:p>
        </p:txBody>
      </p:sp>
    </p:spTree>
    <p:extLst>
      <p:ext uri="{BB962C8B-B14F-4D97-AF65-F5344CB8AC3E}">
        <p14:creationId xmlns:p14="http://schemas.microsoft.com/office/powerpoint/2010/main" val="1074011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D6B913A0-8194-43AB-8CE1-D8825DE3150C}" type="slidenum">
              <a:rPr lang="fr-FR" smtClean="0"/>
              <a:t>19</a:t>
            </a:fld>
            <a:endParaRPr lang="fr-FR"/>
          </a:p>
        </p:txBody>
      </p:sp>
    </p:spTree>
    <p:extLst>
      <p:ext uri="{BB962C8B-B14F-4D97-AF65-F5344CB8AC3E}">
        <p14:creationId xmlns:p14="http://schemas.microsoft.com/office/powerpoint/2010/main" val="4202477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6B913A0-8194-43AB-8CE1-D8825DE3150C}" type="slidenum">
              <a:rPr lang="fr-FR" smtClean="0"/>
              <a:t>20</a:t>
            </a:fld>
            <a:endParaRPr lang="fr-FR"/>
          </a:p>
        </p:txBody>
      </p:sp>
    </p:spTree>
    <p:extLst>
      <p:ext uri="{BB962C8B-B14F-4D97-AF65-F5344CB8AC3E}">
        <p14:creationId xmlns:p14="http://schemas.microsoft.com/office/powerpoint/2010/main" val="17876797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D6B913A0-8194-43AB-8CE1-D8825DE3150C}" type="slidenum">
              <a:rPr lang="fr-FR" smtClean="0"/>
              <a:t>21</a:t>
            </a:fld>
            <a:endParaRPr lang="fr-FR"/>
          </a:p>
        </p:txBody>
      </p:sp>
    </p:spTree>
    <p:extLst>
      <p:ext uri="{BB962C8B-B14F-4D97-AF65-F5344CB8AC3E}">
        <p14:creationId xmlns:p14="http://schemas.microsoft.com/office/powerpoint/2010/main" val="9255625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6B913A0-8194-43AB-8CE1-D8825DE3150C}" type="slidenum">
              <a:rPr lang="fr-FR" smtClean="0"/>
              <a:t>22</a:t>
            </a:fld>
            <a:endParaRPr lang="fr-FR"/>
          </a:p>
        </p:txBody>
      </p:sp>
    </p:spTree>
    <p:extLst>
      <p:ext uri="{BB962C8B-B14F-4D97-AF65-F5344CB8AC3E}">
        <p14:creationId xmlns:p14="http://schemas.microsoft.com/office/powerpoint/2010/main" val="34570366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D6B913A0-8194-43AB-8CE1-D8825DE3150C}" type="slidenum">
              <a:rPr lang="fr-FR" smtClean="0"/>
              <a:t>23</a:t>
            </a:fld>
            <a:endParaRPr lang="fr-FR"/>
          </a:p>
        </p:txBody>
      </p:sp>
    </p:spTree>
    <p:extLst>
      <p:ext uri="{BB962C8B-B14F-4D97-AF65-F5344CB8AC3E}">
        <p14:creationId xmlns:p14="http://schemas.microsoft.com/office/powerpoint/2010/main" val="35949129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6B913A0-8194-43AB-8CE1-D8825DE3150C}" type="slidenum">
              <a:rPr lang="fr-FR" smtClean="0"/>
              <a:t>24</a:t>
            </a:fld>
            <a:endParaRPr lang="fr-FR"/>
          </a:p>
        </p:txBody>
      </p:sp>
    </p:spTree>
    <p:extLst>
      <p:ext uri="{BB962C8B-B14F-4D97-AF65-F5344CB8AC3E}">
        <p14:creationId xmlns:p14="http://schemas.microsoft.com/office/powerpoint/2010/main" val="2238960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D6B913A0-8194-43AB-8CE1-D8825DE3150C}" type="slidenum">
              <a:rPr lang="fr-FR" smtClean="0"/>
              <a:t>2</a:t>
            </a:fld>
            <a:endParaRPr lang="fr-FR"/>
          </a:p>
        </p:txBody>
      </p:sp>
    </p:spTree>
    <p:extLst>
      <p:ext uri="{BB962C8B-B14F-4D97-AF65-F5344CB8AC3E}">
        <p14:creationId xmlns:p14="http://schemas.microsoft.com/office/powerpoint/2010/main" val="1913621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6B913A0-8194-43AB-8CE1-D8825DE3150C}" type="slidenum">
              <a:rPr lang="fr-FR" smtClean="0"/>
              <a:t>3</a:t>
            </a:fld>
            <a:endParaRPr lang="fr-FR"/>
          </a:p>
        </p:txBody>
      </p:sp>
    </p:spTree>
    <p:extLst>
      <p:ext uri="{BB962C8B-B14F-4D97-AF65-F5344CB8AC3E}">
        <p14:creationId xmlns:p14="http://schemas.microsoft.com/office/powerpoint/2010/main" val="1854420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6B913A0-8194-43AB-8CE1-D8825DE3150C}" type="slidenum">
              <a:rPr lang="fr-FR" smtClean="0"/>
              <a:t>4</a:t>
            </a:fld>
            <a:endParaRPr lang="fr-FR"/>
          </a:p>
        </p:txBody>
      </p:sp>
    </p:spTree>
    <p:extLst>
      <p:ext uri="{BB962C8B-B14F-4D97-AF65-F5344CB8AC3E}">
        <p14:creationId xmlns:p14="http://schemas.microsoft.com/office/powerpoint/2010/main" val="4604388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6B913A0-8194-43AB-8CE1-D8825DE3150C}" type="slidenum">
              <a:rPr lang="fr-FR" smtClean="0"/>
              <a:t>5</a:t>
            </a:fld>
            <a:endParaRPr lang="fr-FR"/>
          </a:p>
        </p:txBody>
      </p:sp>
    </p:spTree>
    <p:extLst>
      <p:ext uri="{BB962C8B-B14F-4D97-AF65-F5344CB8AC3E}">
        <p14:creationId xmlns:p14="http://schemas.microsoft.com/office/powerpoint/2010/main" val="41265668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6B913A0-8194-43AB-8CE1-D8825DE3150C}" type="slidenum">
              <a:rPr lang="fr-FR" smtClean="0"/>
              <a:t>6</a:t>
            </a:fld>
            <a:endParaRPr lang="fr-FR"/>
          </a:p>
        </p:txBody>
      </p:sp>
    </p:spTree>
    <p:extLst>
      <p:ext uri="{BB962C8B-B14F-4D97-AF65-F5344CB8AC3E}">
        <p14:creationId xmlns:p14="http://schemas.microsoft.com/office/powerpoint/2010/main" val="1101951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6B913A0-8194-43AB-8CE1-D8825DE3150C}" type="slidenum">
              <a:rPr lang="fr-FR" smtClean="0"/>
              <a:t>14</a:t>
            </a:fld>
            <a:endParaRPr lang="fr-FR"/>
          </a:p>
        </p:txBody>
      </p:sp>
    </p:spTree>
    <p:extLst>
      <p:ext uri="{BB962C8B-B14F-4D97-AF65-F5344CB8AC3E}">
        <p14:creationId xmlns:p14="http://schemas.microsoft.com/office/powerpoint/2010/main" val="19137403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D6B913A0-8194-43AB-8CE1-D8825DE3150C}" type="slidenum">
              <a:rPr lang="fr-FR" smtClean="0"/>
              <a:t>15</a:t>
            </a:fld>
            <a:endParaRPr lang="fr-FR"/>
          </a:p>
        </p:txBody>
      </p:sp>
    </p:spTree>
    <p:extLst>
      <p:ext uri="{BB962C8B-B14F-4D97-AF65-F5344CB8AC3E}">
        <p14:creationId xmlns:p14="http://schemas.microsoft.com/office/powerpoint/2010/main" val="41045252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D6B913A0-8194-43AB-8CE1-D8825DE3150C}" type="slidenum">
              <a:rPr lang="fr-FR" smtClean="0"/>
              <a:t>16</a:t>
            </a:fld>
            <a:endParaRPr lang="fr-FR"/>
          </a:p>
        </p:txBody>
      </p:sp>
    </p:spTree>
    <p:extLst>
      <p:ext uri="{BB962C8B-B14F-4D97-AF65-F5344CB8AC3E}">
        <p14:creationId xmlns:p14="http://schemas.microsoft.com/office/powerpoint/2010/main" val="387780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pic>
        <p:nvPicPr>
          <p:cNvPr id="10" name="Espace réservé d’image 8" descr="photo d'une feuille de palmier sur fond rose&#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 name="Titr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rtlCol="0" anchor="b">
            <a:normAutofit/>
          </a:bodyPr>
          <a:lstStyle>
            <a:lvl1pPr algn="l">
              <a:defRPr sz="4000"/>
            </a:lvl1pPr>
          </a:lstStyle>
          <a:p>
            <a:pPr rtl="0"/>
            <a:r>
              <a:rPr lang="fr-FR" noProof="0"/>
              <a:t>Modifiez le style du titre</a:t>
            </a:r>
          </a:p>
        </p:txBody>
      </p:sp>
      <p:sp>
        <p:nvSpPr>
          <p:cNvPr id="9" name="Sous-titr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rtlCol="0">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11" name="Espace réservé d’image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rtlCol="0"/>
          <a:lstStyle/>
          <a:p>
            <a:pPr rtl="0"/>
            <a:r>
              <a:rPr lang="fr-FR" noProof="0"/>
              <a:t>Cliquez sur l'icône pour ajouter une image</a:t>
            </a:r>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ques et récompenses">
    <p:spTree>
      <p:nvGrpSpPr>
        <p:cNvPr id="1" name=""/>
        <p:cNvGrpSpPr/>
        <p:nvPr/>
      </p:nvGrpSpPr>
      <p:grpSpPr>
        <a:xfrm>
          <a:off x="0" y="0"/>
          <a:ext cx="0" cy="0"/>
          <a:chOff x="0" y="0"/>
          <a:chExt cx="0" cy="0"/>
        </a:xfrm>
      </p:grpSpPr>
      <p:pic>
        <p:nvPicPr>
          <p:cNvPr id="13" name="Espace réservé d’image 44" descr="Photo de feuilles de palme&#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5" name="Titr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rtlCol="0">
            <a:noAutofit/>
          </a:bodyPr>
          <a:lstStyle>
            <a:lvl1pPr algn="l">
              <a:defRPr sz="3600"/>
            </a:lvl1pPr>
          </a:lstStyle>
          <a:p>
            <a:pPr rtl="0"/>
            <a:r>
              <a:rPr lang="fr-FR" noProof="0"/>
              <a:t>Modifiez le style du titre</a:t>
            </a:r>
          </a:p>
        </p:txBody>
      </p:sp>
      <p:sp>
        <p:nvSpPr>
          <p:cNvPr id="12" name="Espace réservé d’image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rtlCol="0"/>
          <a:lstStyle/>
          <a:p>
            <a:pPr rtl="0"/>
            <a:r>
              <a:rPr lang="fr-FR" noProof="0"/>
              <a:t>Cliquez sur l'icône pour ajouter une image</a:t>
            </a:r>
          </a:p>
        </p:txBody>
      </p:sp>
      <p:sp>
        <p:nvSpPr>
          <p:cNvPr id="3" name="Espace réservé du texte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6254496" y="2103120"/>
            <a:ext cx="2185416" cy="365760"/>
          </a:xfrm>
        </p:spPr>
        <p:txBody>
          <a:bodyPr rtlCol="0"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4" name="Espace réservé du contenu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rtlCol="0">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Cliquez pour modifier le texte</a:t>
            </a:r>
          </a:p>
        </p:txBody>
      </p:sp>
      <p:sp>
        <p:nvSpPr>
          <p:cNvPr id="5" name="Espace réservé du texte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8714232" y="2103120"/>
            <a:ext cx="2185416" cy="365760"/>
          </a:xfrm>
        </p:spPr>
        <p:txBody>
          <a:bodyPr rtlCol="0"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6" name="Espace réservé du contenu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rtlCol="0">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Cliquez pour modifier le texte</a:t>
            </a:r>
          </a:p>
        </p:txBody>
      </p:sp>
      <p:sp>
        <p:nvSpPr>
          <p:cNvPr id="7" name="Espace réservé de la date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lvl1pPr>
              <a:defRPr>
                <a:solidFill>
                  <a:schemeClr val="bg1"/>
                </a:solidFill>
              </a:defRPr>
            </a:lvl1pPr>
          </a:lstStyle>
          <a:p>
            <a:pPr rtl="0"/>
            <a:r>
              <a:rPr lang="fr-FR" noProof="0"/>
              <a:t>20XX</a:t>
            </a:r>
          </a:p>
        </p:txBody>
      </p:sp>
      <p:sp>
        <p:nvSpPr>
          <p:cNvPr id="8" name="Espace réservé du pied de page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lvl1pPr>
              <a:defRPr>
                <a:solidFill>
                  <a:schemeClr val="bg1"/>
                </a:solidFill>
              </a:defRPr>
            </a:lvl1pPr>
          </a:lstStyle>
          <a:p>
            <a:pPr rtl="0"/>
            <a:r>
              <a:rPr lang="fr-FR" noProof="0"/>
              <a:t>Plan de développement Contoso</a:t>
            </a:r>
          </a:p>
        </p:txBody>
      </p:sp>
      <p:sp>
        <p:nvSpPr>
          <p:cNvPr id="9" name="Espace réservé du numéro de diapositive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fr-FR" noProof="0" smtClean="0"/>
              <a:pPr rtl="0"/>
              <a:t>‹N°›</a:t>
            </a:fld>
            <a:endParaRPr lang="fr-FR" noProof="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é">
    <p:spTree>
      <p:nvGrpSpPr>
        <p:cNvPr id="1" name=""/>
        <p:cNvGrpSpPr/>
        <p:nvPr/>
      </p:nvGrpSpPr>
      <p:grpSpPr>
        <a:xfrm>
          <a:off x="0" y="0"/>
          <a:ext cx="0" cy="0"/>
          <a:chOff x="0" y="0"/>
          <a:chExt cx="0" cy="0"/>
        </a:xfrm>
      </p:grpSpPr>
      <p:pic>
        <p:nvPicPr>
          <p:cNvPr id="13" name="Espace réservé d’image 8" descr="photo du clavier de l’ordinateur portable entouré de 2 feuilles de palmier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5" name="Titr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rtlCol="0">
            <a:noAutofit/>
          </a:bodyPr>
          <a:lstStyle>
            <a:lvl1pPr algn="l">
              <a:defRPr sz="3600"/>
            </a:lvl1pPr>
          </a:lstStyle>
          <a:p>
            <a:pPr rtl="0"/>
            <a:r>
              <a:rPr lang="fr-FR" noProof="0"/>
              <a:t>Modifiez le style du titre</a:t>
            </a:r>
          </a:p>
        </p:txBody>
      </p:sp>
      <p:sp>
        <p:nvSpPr>
          <p:cNvPr id="3" name="Espace réservé du texte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rtlCol="0"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 texte</a:t>
            </a:r>
          </a:p>
        </p:txBody>
      </p:sp>
      <p:sp>
        <p:nvSpPr>
          <p:cNvPr id="4" name="Espace réservé du contenu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rtlCol="0">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Cliquez pour modifier le texte</a:t>
            </a:r>
          </a:p>
        </p:txBody>
      </p:sp>
      <p:sp>
        <p:nvSpPr>
          <p:cNvPr id="5" name="Espace réservé du texte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rtlCol="0"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 texte</a:t>
            </a:r>
          </a:p>
        </p:txBody>
      </p:sp>
      <p:sp>
        <p:nvSpPr>
          <p:cNvPr id="6" name="Espace réservé du contenu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rtlCol="0">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Cliquez pour modifier le texte</a:t>
            </a:r>
          </a:p>
        </p:txBody>
      </p:sp>
      <p:sp>
        <p:nvSpPr>
          <p:cNvPr id="12" name="Espace réservé d’image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rtlCol="0"/>
          <a:lstStyle/>
          <a:p>
            <a:pPr rtl="0"/>
            <a:r>
              <a:rPr lang="fr-FR" noProof="0"/>
              <a:t>Cliquez sur l'icône pour ajouter une image</a:t>
            </a:r>
          </a:p>
        </p:txBody>
      </p:sp>
      <p:sp>
        <p:nvSpPr>
          <p:cNvPr id="7" name="Espace réservé de la date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lvl1pPr>
              <a:defRPr>
                <a:solidFill>
                  <a:schemeClr val="bg1"/>
                </a:solidFill>
              </a:defRPr>
            </a:lvl1pPr>
          </a:lstStyle>
          <a:p>
            <a:pPr rtl="0"/>
            <a:r>
              <a:rPr lang="fr-FR" noProof="0"/>
              <a:t>20XX</a:t>
            </a:r>
          </a:p>
        </p:txBody>
      </p:sp>
      <p:sp>
        <p:nvSpPr>
          <p:cNvPr id="8" name="Espace réservé du pied de page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lvl1pPr>
              <a:defRPr>
                <a:solidFill>
                  <a:schemeClr val="bg1"/>
                </a:solidFill>
              </a:defRPr>
            </a:lvl1pPr>
          </a:lstStyle>
          <a:p>
            <a:pPr rtl="0"/>
            <a:r>
              <a:rPr lang="fr-FR" noProof="0"/>
              <a:t>Plan de développement Contoso</a:t>
            </a:r>
          </a:p>
        </p:txBody>
      </p:sp>
      <p:sp>
        <p:nvSpPr>
          <p:cNvPr id="9" name="Espace réservé du numéro de diapositive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fr-FR" noProof="0" smtClean="0"/>
              <a:pPr rtl="0"/>
              <a:t>‹N°›</a:t>
            </a:fld>
            <a:endParaRPr lang="fr-FR" noProof="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rtlCol="0">
            <a:normAutofit/>
          </a:bodyPr>
          <a:lstStyle>
            <a:lvl1pPr>
              <a:defRPr sz="3600"/>
            </a:lvl1pPr>
          </a:lstStyle>
          <a:p>
            <a:pPr rtl="0"/>
            <a:r>
              <a:rPr lang="fr-FR" noProof="0"/>
              <a:t>Modifiez le style du titre</a:t>
            </a:r>
          </a:p>
        </p:txBody>
      </p:sp>
      <p:sp>
        <p:nvSpPr>
          <p:cNvPr id="3" name="Espace réservé du texte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8" y="1819656"/>
            <a:ext cx="5157787" cy="548640"/>
          </a:xfrm>
        </p:spPr>
        <p:txBody>
          <a:bodyPr rtlCol="0"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4" name="Espace réservé du contenu 3">
            <a:extLst>
              <a:ext uri="{FF2B5EF4-FFF2-40B4-BE49-F238E27FC236}">
                <a16:creationId xmlns:a16="http://schemas.microsoft.com/office/drawing/2014/main" id="{A91BC8B9-8F2B-4131-A090-0ACBEEE80BB7}"/>
              </a:ext>
            </a:extLst>
          </p:cNvPr>
          <p:cNvSpPr>
            <a:spLocks noGrp="1"/>
          </p:cNvSpPr>
          <p:nvPr>
            <p:ph sz="half" idx="2" hasCustomPrompt="1"/>
          </p:nvPr>
        </p:nvSpPr>
        <p:spPr>
          <a:xfrm>
            <a:off x="839788" y="2386584"/>
            <a:ext cx="5157787" cy="3684588"/>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819656"/>
            <a:ext cx="5183188" cy="548640"/>
          </a:xfrm>
        </p:spPr>
        <p:txBody>
          <a:bodyPr rtlCol="0"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6" name="Espace réservé du contenu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6172200" y="2386584"/>
            <a:ext cx="5183188" cy="3684588"/>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p>
            <a:pPr rtl="0"/>
            <a:r>
              <a:rPr lang="fr-FR" noProof="0"/>
              <a:t>20XX</a:t>
            </a:r>
          </a:p>
        </p:txBody>
      </p:sp>
      <p:sp>
        <p:nvSpPr>
          <p:cNvPr id="8" name="Espace réservé du pied de page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p>
            <a:pPr rtl="0"/>
            <a:r>
              <a:rPr lang="fr-FR" noProof="0"/>
              <a:t>Plan de développement Contoso</a:t>
            </a:r>
          </a:p>
        </p:txBody>
      </p:sp>
      <p:sp>
        <p:nvSpPr>
          <p:cNvPr id="9" name="Espace réservé du numéro de diapositive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AE12D1-08AF-45E9-A34A-BDE9E860BAA2}"/>
              </a:ext>
            </a:extLst>
          </p:cNvPr>
          <p:cNvSpPr>
            <a:spLocks noGrp="1"/>
          </p:cNvSpPr>
          <p:nvPr>
            <p:ph type="title"/>
          </p:nvPr>
        </p:nvSpPr>
        <p:spPr/>
        <p:txBody>
          <a:bodyPr rtlCol="0">
            <a:normAutofit/>
          </a:bodyPr>
          <a:lstStyle>
            <a:lvl1pPr>
              <a:defRPr sz="3600"/>
            </a:lvl1pPr>
          </a:lstStyle>
          <a:p>
            <a:pPr rtl="0"/>
            <a:r>
              <a:rPr lang="fr-FR" noProof="0"/>
              <a:t>Modifiez le style du titre</a:t>
            </a:r>
          </a:p>
        </p:txBody>
      </p:sp>
      <p:sp>
        <p:nvSpPr>
          <p:cNvPr id="3" name="Espace réservé du contenu 2">
            <a:extLst>
              <a:ext uri="{FF2B5EF4-FFF2-40B4-BE49-F238E27FC236}">
                <a16:creationId xmlns:a16="http://schemas.microsoft.com/office/drawing/2014/main" id="{BF8F5A6A-E29E-401A-801A-8FD9CAABA7A5}"/>
              </a:ext>
            </a:extLst>
          </p:cNvPr>
          <p:cNvSpPr>
            <a:spLocks noGrp="1"/>
          </p:cNvSpPr>
          <p:nvPr>
            <p:ph idx="1" hasCustomPrompt="1"/>
          </p:nvPr>
        </p:nvSpPr>
        <p:spPr>
          <a:xfrm>
            <a:off x="838200" y="1536192"/>
            <a:ext cx="10515600" cy="4351338"/>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Plan de développement Contoso</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cepts clés">
    <p:spTree>
      <p:nvGrpSpPr>
        <p:cNvPr id="1" name=""/>
        <p:cNvGrpSpPr/>
        <p:nvPr/>
      </p:nvGrpSpPr>
      <p:grpSpPr>
        <a:xfrm>
          <a:off x="0" y="0"/>
          <a:ext cx="0" cy="0"/>
          <a:chOff x="0" y="0"/>
          <a:chExt cx="0" cy="0"/>
        </a:xfrm>
      </p:grpSpPr>
      <p:sp>
        <p:nvSpPr>
          <p:cNvPr id="7" name="Espace réservé d’image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rtlCol="0"/>
          <a:lstStyle/>
          <a:p>
            <a:pPr rtl="0"/>
            <a:r>
              <a:rPr lang="fr-FR" noProof="0"/>
              <a:t>Cliquez sur l'icône pour ajouter une image</a:t>
            </a:r>
          </a:p>
        </p:txBody>
      </p:sp>
      <p:sp>
        <p:nvSpPr>
          <p:cNvPr id="2" name="Titr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rtlCol="0"/>
          <a:lstStyle/>
          <a:p>
            <a:pPr rtl="0"/>
            <a:r>
              <a:rPr lang="fr-FR" noProof="0"/>
              <a:t>Modifiez le style du titre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Plan de développement Contoso</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8" name="Espace réservé du contenu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rtlCol="0">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9" name="Espace réservé du contenu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rtlCol="0">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10" name="Espace réservé du contenu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rtlCol="0">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11" name="Espace réservé du contenu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rtlCol="0">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erci">
    <p:spTree>
      <p:nvGrpSpPr>
        <p:cNvPr id="1" name=""/>
        <p:cNvGrpSpPr/>
        <p:nvPr/>
      </p:nvGrpSpPr>
      <p:grpSpPr>
        <a:xfrm>
          <a:off x="0" y="0"/>
          <a:ext cx="0" cy="0"/>
          <a:chOff x="0" y="0"/>
          <a:chExt cx="0" cy="0"/>
        </a:xfrm>
      </p:grpSpPr>
      <p:pic>
        <p:nvPicPr>
          <p:cNvPr id="8" name="Espace réservé d’image 13" descr="photo de gros plan de feuill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 name="Titr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rtlCol="0">
            <a:noAutofit/>
          </a:bodyPr>
          <a:lstStyle>
            <a:lvl1pPr algn="ctr">
              <a:defRPr sz="3600"/>
            </a:lvl1pPr>
          </a:lstStyle>
          <a:p>
            <a:pPr rtl="0"/>
            <a:r>
              <a:rPr lang="fr-FR" noProof="0"/>
              <a:t>Modifiez le style du titre</a:t>
            </a:r>
          </a:p>
        </p:txBody>
      </p:sp>
      <p:sp>
        <p:nvSpPr>
          <p:cNvPr id="3" name="Espace réservé du contenu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rtlCol="0">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fr-FR" noProof="0"/>
              <a:t>Cliquez pour modifier le texte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lumMod val="85000"/>
                  </a:schemeClr>
                </a:solidFill>
              </a:defRPr>
            </a:lvl1pPr>
          </a:lstStyle>
          <a:p>
            <a:pPr rtl="0"/>
            <a:r>
              <a:rPr lang="fr-FR" noProof="0"/>
              <a:t>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lvl1pPr>
              <a:defRPr>
                <a:solidFill>
                  <a:schemeClr val="tx1">
                    <a:lumMod val="75000"/>
                    <a:lumOff val="25000"/>
                  </a:schemeClr>
                </a:solidFill>
              </a:defRPr>
            </a:lvl1pPr>
          </a:lstStyle>
          <a:p>
            <a:pPr rtl="0"/>
            <a:r>
              <a:rPr lang="fr-FR" noProof="0"/>
              <a:t>Plan de développement Contoso</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lvl1pPr>
              <a:defRPr>
                <a:solidFill>
                  <a:schemeClr val="bg1">
                    <a:lumMod val="85000"/>
                  </a:schemeClr>
                </a:solidFill>
              </a:defRPr>
            </a:lvl1pPr>
          </a:lstStyle>
          <a:p>
            <a:pPr rtl="0"/>
            <a:fld id="{B5CEABB6-07DC-46E8-9B57-56EC44A396E5}" type="slidenum">
              <a:rPr lang="fr-FR" noProof="0" smtClean="0"/>
              <a:pPr rtl="0"/>
              <a:t>‹N°›</a:t>
            </a:fld>
            <a:endParaRPr lang="fr-FR" noProof="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de l’entreprise">
    <p:spTree>
      <p:nvGrpSpPr>
        <p:cNvPr id="1" name=""/>
        <p:cNvGrpSpPr/>
        <p:nvPr/>
      </p:nvGrpSpPr>
      <p:grpSpPr>
        <a:xfrm>
          <a:off x="0" y="0"/>
          <a:ext cx="0" cy="0"/>
          <a:chOff x="0" y="0"/>
          <a:chExt cx="0" cy="0"/>
        </a:xfrm>
      </p:grpSpPr>
      <p:pic>
        <p:nvPicPr>
          <p:cNvPr id="9" name="Espace réservé d’image 8" descr="Photo de feuilles de palmier&#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8" name="Espace réservé d’image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rtlCol="0"/>
          <a:lstStyle/>
          <a:p>
            <a:pPr rtl="0"/>
            <a:r>
              <a:rPr lang="fr-FR" noProof="0"/>
              <a:t>Cliquez sur l'icône pour ajouter une image</a:t>
            </a:r>
          </a:p>
        </p:txBody>
      </p:sp>
      <p:sp>
        <p:nvSpPr>
          <p:cNvPr id="2" name="Titr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rtlCol="0">
            <a:normAutofit/>
          </a:bodyPr>
          <a:lstStyle>
            <a:lvl1pPr>
              <a:defRPr sz="4000"/>
            </a:lvl1pPr>
          </a:lstStyle>
          <a:p>
            <a:pPr rtl="0"/>
            <a:r>
              <a:rPr lang="fr-FR" noProof="0"/>
              <a:t>Modifiez le style du titre</a:t>
            </a:r>
          </a:p>
        </p:txBody>
      </p:sp>
      <p:sp>
        <p:nvSpPr>
          <p:cNvPr id="3" name="Espace réservé du contenu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rtlCol="0">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pour modifier le texte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lumMod val="75000"/>
                  </a:schemeClr>
                </a:solidFill>
              </a:defRPr>
            </a:lvl1pPr>
          </a:lstStyle>
          <a:p>
            <a:pPr rtl="0"/>
            <a:r>
              <a:rPr lang="fr-FR" noProof="0"/>
              <a:t>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Plan de développement Contoso</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Équipe">
    <p:spTree>
      <p:nvGrpSpPr>
        <p:cNvPr id="1" name=""/>
        <p:cNvGrpSpPr/>
        <p:nvPr/>
      </p:nvGrpSpPr>
      <p:grpSpPr>
        <a:xfrm>
          <a:off x="0" y="0"/>
          <a:ext cx="0" cy="0"/>
          <a:chOff x="0" y="0"/>
          <a:chExt cx="0" cy="0"/>
        </a:xfrm>
      </p:grpSpPr>
      <p:pic>
        <p:nvPicPr>
          <p:cNvPr id="21" name="Espace réservé d’image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re 1">
            <a:extLst>
              <a:ext uri="{FF2B5EF4-FFF2-40B4-BE49-F238E27FC236}">
                <a16:creationId xmlns:a16="http://schemas.microsoft.com/office/drawing/2014/main" id="{A1F8C642-49FB-4E16-A3A0-B2ACBEABFFD6}"/>
              </a:ext>
            </a:extLst>
          </p:cNvPr>
          <p:cNvSpPr>
            <a:spLocks noGrp="1"/>
          </p:cNvSpPr>
          <p:nvPr>
            <p:ph type="title"/>
          </p:nvPr>
        </p:nvSpPr>
        <p:spPr/>
        <p:txBody>
          <a:bodyPr rtlCol="0">
            <a:normAutofit/>
          </a:bodyPr>
          <a:lstStyle>
            <a:lvl1pPr>
              <a:defRPr sz="3600"/>
            </a:lvl1pPr>
          </a:lstStyle>
          <a:p>
            <a:pPr rtl="0"/>
            <a:r>
              <a:rPr lang="fr-FR" noProof="0"/>
              <a:t>Modifiez le style du titre</a:t>
            </a:r>
          </a:p>
        </p:txBody>
      </p:sp>
      <p:sp>
        <p:nvSpPr>
          <p:cNvPr id="8" name="Espace réservé d’image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rtlCol="0"/>
          <a:lstStyle/>
          <a:p>
            <a:pPr rtl="0"/>
            <a:r>
              <a:rPr lang="fr-FR" noProof="0"/>
              <a:t>Cliquez sur l'icône pour ajouter une image</a:t>
            </a:r>
          </a:p>
        </p:txBody>
      </p:sp>
      <p:sp>
        <p:nvSpPr>
          <p:cNvPr id="13" name="Espace réservé du texte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rtlCol="0">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Nom</a:t>
            </a:r>
          </a:p>
        </p:txBody>
      </p:sp>
      <p:sp>
        <p:nvSpPr>
          <p:cNvPr id="14" name="Espace réservé du texte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rtlCol="0">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Titre</a:t>
            </a:r>
          </a:p>
        </p:txBody>
      </p:sp>
      <p:sp>
        <p:nvSpPr>
          <p:cNvPr id="9" name="Espace réservé d’image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rtlCol="0"/>
          <a:lstStyle/>
          <a:p>
            <a:pPr rtl="0"/>
            <a:r>
              <a:rPr lang="fr-FR" noProof="0"/>
              <a:t>Cliquez sur l'icône pour ajouter une image</a:t>
            </a:r>
          </a:p>
        </p:txBody>
      </p:sp>
      <p:sp>
        <p:nvSpPr>
          <p:cNvPr id="15" name="Espace réservé du texte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rtlCol="0">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Nom</a:t>
            </a:r>
          </a:p>
        </p:txBody>
      </p:sp>
      <p:sp>
        <p:nvSpPr>
          <p:cNvPr id="16" name="Espace réservé du texte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rtlCol="0">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Titre</a:t>
            </a:r>
          </a:p>
        </p:txBody>
      </p:sp>
      <p:sp>
        <p:nvSpPr>
          <p:cNvPr id="10" name="Espace réservé d’image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rtlCol="0"/>
          <a:lstStyle/>
          <a:p>
            <a:pPr rtl="0"/>
            <a:r>
              <a:rPr lang="fr-FR" noProof="0"/>
              <a:t>Cliquez sur l'icône pour ajouter une image</a:t>
            </a:r>
          </a:p>
        </p:txBody>
      </p:sp>
      <p:sp>
        <p:nvSpPr>
          <p:cNvPr id="17" name="Espace réservé du texte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rtlCol="0">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Nom</a:t>
            </a:r>
          </a:p>
        </p:txBody>
      </p:sp>
      <p:sp>
        <p:nvSpPr>
          <p:cNvPr id="18" name="Espace réservé du texte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rtlCol="0">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Titre</a:t>
            </a:r>
          </a:p>
        </p:txBody>
      </p:sp>
      <p:sp>
        <p:nvSpPr>
          <p:cNvPr id="11" name="Espace réservé d’image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rtlCol="0"/>
          <a:lstStyle/>
          <a:p>
            <a:pPr rtl="0"/>
            <a:r>
              <a:rPr lang="fr-FR" noProof="0"/>
              <a:t>Cliquez sur l'icône pour ajouter une image</a:t>
            </a:r>
          </a:p>
        </p:txBody>
      </p:sp>
      <p:sp>
        <p:nvSpPr>
          <p:cNvPr id="19" name="Espace réservé du texte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rtlCol="0">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Nom</a:t>
            </a:r>
          </a:p>
        </p:txBody>
      </p:sp>
      <p:sp>
        <p:nvSpPr>
          <p:cNvPr id="20" name="Espace réservé du texte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rtlCol="0">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Titre</a:t>
            </a:r>
          </a:p>
        </p:txBody>
      </p:sp>
      <p:sp>
        <p:nvSpPr>
          <p:cNvPr id="3" name="Espace réservé de la date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fr-FR" noProof="0"/>
              <a:t>20XX</a:t>
            </a:r>
          </a:p>
        </p:txBody>
      </p:sp>
      <p:sp>
        <p:nvSpPr>
          <p:cNvPr id="4" name="Espace réservé du pied de page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fr-FR" noProof="0"/>
              <a:t>Plan de développement Contoso</a:t>
            </a:r>
          </a:p>
        </p:txBody>
      </p:sp>
      <p:sp>
        <p:nvSpPr>
          <p:cNvPr id="5" name="Espace réservé du numéro de diapositive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anigramme">
    <p:spTree>
      <p:nvGrpSpPr>
        <p:cNvPr id="1" name=""/>
        <p:cNvGrpSpPr/>
        <p:nvPr/>
      </p:nvGrpSpPr>
      <p:grpSpPr>
        <a:xfrm>
          <a:off x="0" y="0"/>
          <a:ext cx="0" cy="0"/>
          <a:chOff x="0" y="0"/>
          <a:chExt cx="0" cy="0"/>
        </a:xfrm>
      </p:grpSpPr>
      <p:pic>
        <p:nvPicPr>
          <p:cNvPr id="8" name="Espace réservé d’image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re 1">
            <a:extLst>
              <a:ext uri="{FF2B5EF4-FFF2-40B4-BE49-F238E27FC236}">
                <a16:creationId xmlns:a16="http://schemas.microsoft.com/office/drawing/2014/main" id="{A1F8C642-49FB-4E16-A3A0-B2ACBEABFFD6}"/>
              </a:ext>
            </a:extLst>
          </p:cNvPr>
          <p:cNvSpPr>
            <a:spLocks noGrp="1"/>
          </p:cNvSpPr>
          <p:nvPr>
            <p:ph type="title"/>
          </p:nvPr>
        </p:nvSpPr>
        <p:spPr/>
        <p:txBody>
          <a:bodyPr rtlCol="0">
            <a:normAutofit/>
          </a:bodyPr>
          <a:lstStyle>
            <a:lvl1pPr>
              <a:defRPr sz="4000"/>
            </a:lvl1pPr>
          </a:lstStyle>
          <a:p>
            <a:pPr rtl="0"/>
            <a:r>
              <a:rPr lang="fr-FR" noProof="0"/>
              <a:t>Modifiez le style du titre</a:t>
            </a:r>
          </a:p>
        </p:txBody>
      </p:sp>
      <p:sp>
        <p:nvSpPr>
          <p:cNvPr id="3" name="Espace réservé de la date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fr-FR" noProof="0"/>
              <a:t>20XX</a:t>
            </a:r>
          </a:p>
        </p:txBody>
      </p:sp>
      <p:sp>
        <p:nvSpPr>
          <p:cNvPr id="4" name="Espace réservé du pied de page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fr-FR" noProof="0"/>
              <a:t>Plan de développement Contoso</a:t>
            </a:r>
          </a:p>
        </p:txBody>
      </p:sp>
      <p:sp>
        <p:nvSpPr>
          <p:cNvPr id="5" name="Espace réservé du numéro de diapositive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21" name="Espace réservé SmartArt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rtlCol="0"/>
          <a:lstStyle/>
          <a:p>
            <a:pPr rtl="0"/>
            <a:r>
              <a:rPr lang="fr-FR" noProof="0"/>
              <a:t>Cliquez sur l'icône pour ajouter un graphique SmartArt</a:t>
            </a:r>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és">
    <p:spTree>
      <p:nvGrpSpPr>
        <p:cNvPr id="1" name=""/>
        <p:cNvGrpSpPr/>
        <p:nvPr/>
      </p:nvGrpSpPr>
      <p:grpSpPr>
        <a:xfrm>
          <a:off x="0" y="0"/>
          <a:ext cx="0" cy="0"/>
          <a:chOff x="0" y="0"/>
          <a:chExt cx="0" cy="0"/>
        </a:xfrm>
      </p:grpSpPr>
      <p:pic>
        <p:nvPicPr>
          <p:cNvPr id="18" name="Espace réservé d’image 17" descr="photo de gros plan d’une plante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9" name="Titr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rtlCol="0"/>
          <a:lstStyle>
            <a:lvl1pPr algn="ctr">
              <a:defRPr/>
            </a:lvl1pPr>
          </a:lstStyle>
          <a:p>
            <a:pPr rtl="0"/>
            <a:r>
              <a:rPr lang="fr-FR" noProof="0"/>
              <a:t>Modifiez le style du titre</a:t>
            </a:r>
          </a:p>
        </p:txBody>
      </p:sp>
      <p:sp>
        <p:nvSpPr>
          <p:cNvPr id="10" name="Espace réservé du contenu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rtlCol="0">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3" name="Espace réservé du contenu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rtlCol="0">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13" name="Espace réservé du contenu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rtlCol="0">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12" name="Espace réservé du contenu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rtlCol="0">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15" name="Espace réservé du contenu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rtlCol="0">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14" name="Espace réservé du contenu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rtlCol="0">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11" name="Espace réservé du contenu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rtlCol="0">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8" name="Espace réservé du contenu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rtlCol="0">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17" name="Espace réservé du contenu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rtlCol="0">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16" name="Espace réservé du contenu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rtlCol="0">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solidFill>
              </a:defRPr>
            </a:lvl1pPr>
          </a:lstStyle>
          <a:p>
            <a:pPr rtl="0"/>
            <a:r>
              <a:rPr lang="fr-FR" noProof="0"/>
              <a:t>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lvl1pPr>
              <a:defRPr>
                <a:solidFill>
                  <a:schemeClr val="bg1"/>
                </a:solidFill>
              </a:defRPr>
            </a:lvl1pPr>
          </a:lstStyle>
          <a:p>
            <a:pPr rtl="0"/>
            <a:r>
              <a:rPr lang="fr-FR" noProof="0"/>
              <a:t>Plan de développement Contoso</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fr-FR" noProof="0" smtClean="0"/>
              <a:pPr rtl="0"/>
              <a:t>‹N°›</a:t>
            </a:fld>
            <a:endParaRPr lang="fr-FR" noProof="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Étude de marché">
    <p:spTree>
      <p:nvGrpSpPr>
        <p:cNvPr id="1" name=""/>
        <p:cNvGrpSpPr/>
        <p:nvPr/>
      </p:nvGrpSpPr>
      <p:grpSpPr>
        <a:xfrm>
          <a:off x="0" y="0"/>
          <a:ext cx="0" cy="0"/>
          <a:chOff x="0" y="0"/>
          <a:chExt cx="0" cy="0"/>
        </a:xfrm>
      </p:grpSpPr>
      <p:pic>
        <p:nvPicPr>
          <p:cNvPr id="10" name="Espace réservé d’image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 name="Titr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rtlCol="0"/>
          <a:lstStyle>
            <a:lvl1pPr algn="ctr">
              <a:defRPr/>
            </a:lvl1pPr>
          </a:lstStyle>
          <a:p>
            <a:pPr rtl="0"/>
            <a:r>
              <a:rPr lang="fr-FR" noProof="0"/>
              <a:t>Modifiez le style du titre</a:t>
            </a:r>
          </a:p>
        </p:txBody>
      </p:sp>
      <p:sp>
        <p:nvSpPr>
          <p:cNvPr id="3" name="Espace réservé du contenu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rtlCol="0">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8" name="Espace réservé du contenu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rtlCol="0">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9" name="Espace réservé du contenu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rtlCol="0">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Plan de développement Contoso</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n-tête de section">
    <p:bg>
      <p:bgPr>
        <a:solidFill>
          <a:schemeClr val="accent1"/>
        </a:solidFill>
        <a:effectLst/>
      </p:bgPr>
    </p:bg>
    <p:spTree>
      <p:nvGrpSpPr>
        <p:cNvPr id="1" name=""/>
        <p:cNvGrpSpPr/>
        <p:nvPr/>
      </p:nvGrpSpPr>
      <p:grpSpPr>
        <a:xfrm>
          <a:off x="0" y="0"/>
          <a:ext cx="0" cy="0"/>
          <a:chOff x="0" y="0"/>
          <a:chExt cx="0" cy="0"/>
        </a:xfrm>
      </p:grpSpPr>
      <p:sp>
        <p:nvSpPr>
          <p:cNvPr id="12" name="Espace réservé d’image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rtlCol="0">
            <a:noAutofit/>
          </a:bodyPr>
          <a:lstStyle/>
          <a:p>
            <a:pPr rtl="0"/>
            <a:r>
              <a:rPr lang="fr-FR" noProof="0"/>
              <a:t>Cliquez sur l'icône pour ajouter une image</a:t>
            </a:r>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 name="Titr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rtlCol="0" anchor="ctr" anchorCtr="0">
            <a:normAutofit/>
          </a:bodyPr>
          <a:lstStyle>
            <a:lvl1pPr algn="ctr">
              <a:defRPr sz="3600"/>
            </a:lvl1pPr>
          </a:lstStyle>
          <a:p>
            <a:pPr rtl="0"/>
            <a:r>
              <a:rPr lang="fr-FR" noProof="0"/>
              <a:t>Modifiez le style du titre</a:t>
            </a:r>
          </a:p>
        </p:txBody>
      </p:sp>
      <p:sp>
        <p:nvSpPr>
          <p:cNvPr id="9" name="Espace réservé d’image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rtlCol="0">
            <a:noAutofit/>
          </a:bodyPr>
          <a:lstStyle/>
          <a:p>
            <a:pPr rtl="0"/>
            <a:r>
              <a:rPr lang="fr-FR" noProof="0"/>
              <a:t>Cliquez sur l'icône pour ajouter une image</a:t>
            </a:r>
          </a:p>
        </p:txBody>
      </p:sp>
      <p:sp>
        <p:nvSpPr>
          <p:cNvPr id="4" name="Espace réservé de la date 3">
            <a:extLst>
              <a:ext uri="{FF2B5EF4-FFF2-40B4-BE49-F238E27FC236}">
                <a16:creationId xmlns:a16="http://schemas.microsoft.com/office/drawing/2014/main" id="{68EB05F6-A3ED-45AB-B103-D5E34BFD605F}"/>
              </a:ext>
            </a:extLst>
          </p:cNvPr>
          <p:cNvSpPr>
            <a:spLocks noGrp="1"/>
          </p:cNvSpPr>
          <p:nvPr>
            <p:ph type="dt" sz="half" idx="10"/>
          </p:nvPr>
        </p:nvSpPr>
        <p:spPr/>
        <p:txBody>
          <a:bodyPr rtlCol="0"/>
          <a:lstStyle>
            <a:lvl1pPr>
              <a:defRPr>
                <a:solidFill>
                  <a:schemeClr val="bg1">
                    <a:lumMod val="75000"/>
                  </a:schemeClr>
                </a:solidFill>
              </a:defRPr>
            </a:lvl1pPr>
          </a:lstStyle>
          <a:p>
            <a:pPr rtl="0"/>
            <a:r>
              <a:rPr lang="fr-FR" noProof="0"/>
              <a:t>20XX</a:t>
            </a:r>
          </a:p>
        </p:txBody>
      </p:sp>
      <p:sp>
        <p:nvSpPr>
          <p:cNvPr id="5" name="Espace réservé du pied de page 4">
            <a:extLst>
              <a:ext uri="{FF2B5EF4-FFF2-40B4-BE49-F238E27FC236}">
                <a16:creationId xmlns:a16="http://schemas.microsoft.com/office/drawing/2014/main" id="{2F029C1C-740D-4213-96FE-1FAA3072FF83}"/>
              </a:ext>
            </a:extLst>
          </p:cNvPr>
          <p:cNvSpPr>
            <a:spLocks noGrp="1"/>
          </p:cNvSpPr>
          <p:nvPr>
            <p:ph type="ftr" sz="quarter" idx="11"/>
          </p:nvPr>
        </p:nvSpPr>
        <p:spPr/>
        <p:txBody>
          <a:bodyPr rtlCol="0"/>
          <a:lstStyle>
            <a:lvl1pPr>
              <a:defRPr>
                <a:solidFill>
                  <a:schemeClr val="tx1">
                    <a:lumMod val="75000"/>
                    <a:lumOff val="25000"/>
                  </a:schemeClr>
                </a:solidFill>
              </a:defRPr>
            </a:lvl1pPr>
          </a:lstStyle>
          <a:p>
            <a:pPr rtl="0"/>
            <a:r>
              <a:rPr lang="fr-FR" noProof="0"/>
              <a:t>Plan de développement Contoso</a:t>
            </a:r>
          </a:p>
        </p:txBody>
      </p:sp>
      <p:sp>
        <p:nvSpPr>
          <p:cNvPr id="6" name="Espace réservé du numéro de diapositive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rtlCol="0"/>
          <a:lstStyle>
            <a:lvl1pPr>
              <a:defRPr>
                <a:solidFill>
                  <a:schemeClr val="tx1">
                    <a:lumMod val="75000"/>
                    <a:lumOff val="25000"/>
                  </a:schemeClr>
                </a:solidFill>
              </a:defRPr>
            </a:lvl1pPr>
          </a:lstStyle>
          <a:p>
            <a:pPr rtl="0"/>
            <a:fld id="{B5CEABB6-07DC-46E8-9B57-56EC44A396E5}" type="slidenum">
              <a:rPr lang="fr-FR" noProof="0" smtClean="0"/>
              <a:pPr rtl="0"/>
              <a:t>‹N°›</a:t>
            </a:fld>
            <a:endParaRPr lang="fr-FR" noProof="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cept de l’entreprise">
    <p:spTree>
      <p:nvGrpSpPr>
        <p:cNvPr id="1" name=""/>
        <p:cNvGrpSpPr/>
        <p:nvPr/>
      </p:nvGrpSpPr>
      <p:grpSpPr>
        <a:xfrm>
          <a:off x="0" y="0"/>
          <a:ext cx="0" cy="0"/>
          <a:chOff x="0" y="0"/>
          <a:chExt cx="0" cy="0"/>
        </a:xfrm>
      </p:grpSpPr>
      <p:sp>
        <p:nvSpPr>
          <p:cNvPr id="7" name="Espace réservé d’image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rtlCol="0"/>
          <a:lstStyle/>
          <a:p>
            <a:pPr rtl="0"/>
            <a:r>
              <a:rPr lang="fr-FR" noProof="0"/>
              <a:t>Cliquez sur l'icône pour ajouter une image</a:t>
            </a:r>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rtl="0"/>
            <a:endParaRPr lang="fr-FR" sz="3600" noProof="0"/>
          </a:p>
        </p:txBody>
      </p:sp>
      <p:sp>
        <p:nvSpPr>
          <p:cNvPr id="2" name="Titr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rtlCol="0" anchor="t">
            <a:noAutofit/>
          </a:bodyPr>
          <a:lstStyle>
            <a:lvl1pPr>
              <a:defRPr sz="3600"/>
            </a:lvl1pPr>
          </a:lstStyle>
          <a:p>
            <a:pPr rtl="0"/>
            <a:r>
              <a:rPr lang="fr-FR" noProof="0"/>
              <a:t>Modifiez le style du titre</a:t>
            </a:r>
          </a:p>
        </p:txBody>
      </p:sp>
      <p:sp>
        <p:nvSpPr>
          <p:cNvPr id="3" name="Espace réservé du contenu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rtlCol="0">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rtl="0"/>
            <a:r>
              <a:rPr lang="fr-FR" noProof="0"/>
              <a:t>Cliquez pour modifier le texte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solidFill>
              </a:defRPr>
            </a:lvl1pPr>
          </a:lstStyle>
          <a:p>
            <a:pPr rtl="0"/>
            <a:r>
              <a:rPr lang="fr-FR" noProof="0"/>
              <a:t>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lvl1pPr>
              <a:defRPr>
                <a:solidFill>
                  <a:schemeClr val="bg1"/>
                </a:solidFill>
              </a:defRPr>
            </a:lvl1pPr>
          </a:lstStyle>
          <a:p>
            <a:pPr rtl="0"/>
            <a:r>
              <a:rPr lang="fr-FR" noProof="0"/>
              <a:t>Plan de développement Contoso</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fr-FR" noProof="0" smtClean="0"/>
              <a:pPr rtl="0"/>
              <a:t>‹N°›</a:t>
            </a:fld>
            <a:endParaRPr lang="fr-FR" noProof="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hronologi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FC626A5-4FF6-42BD-858A-AE4B2C23A6BC}"/>
              </a:ext>
            </a:extLst>
          </p:cNvPr>
          <p:cNvSpPr>
            <a:spLocks noGrp="1"/>
          </p:cNvSpPr>
          <p:nvPr>
            <p:ph type="title"/>
          </p:nvPr>
        </p:nvSpPr>
        <p:spPr/>
        <p:txBody>
          <a:bodyPr rtlCol="0">
            <a:normAutofit/>
          </a:bodyPr>
          <a:lstStyle>
            <a:lvl1pPr>
              <a:defRPr sz="3600">
                <a:solidFill>
                  <a:schemeClr val="tx1"/>
                </a:solidFill>
              </a:defRPr>
            </a:lvl1pPr>
          </a:lstStyle>
          <a:p>
            <a:pPr rtl="0"/>
            <a:r>
              <a:rPr lang="fr-FR" noProof="0"/>
              <a:t>Modifiez le style du titre</a:t>
            </a:r>
          </a:p>
        </p:txBody>
      </p:sp>
      <p:sp>
        <p:nvSpPr>
          <p:cNvPr id="64" name="Espace réservé du texte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rtlCol="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rtl="0"/>
            <a:r>
              <a:rPr lang="fr-FR" noProof="0"/>
              <a:t>Titre de l’élément</a:t>
            </a:r>
          </a:p>
        </p:txBody>
      </p:sp>
      <p:sp>
        <p:nvSpPr>
          <p:cNvPr id="38" name="Espace réservé du texte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rtlCol="0" anchor="ctr"/>
          <a:lstStyle>
            <a:lvl1pPr marL="0" indent="0" algn="ctr">
              <a:buNone/>
              <a:defRPr sz="1400" b="1">
                <a:solidFill>
                  <a:schemeClr val="tx1">
                    <a:lumMod val="65000"/>
                    <a:lumOff val="35000"/>
                  </a:schemeClr>
                </a:solidFill>
                <a:latin typeface="+mj-lt"/>
              </a:defRPr>
            </a:lvl1pPr>
          </a:lstStyle>
          <a:p>
            <a:pPr lvl="0" rtl="0"/>
            <a:r>
              <a:rPr lang="fr-FR" noProof="0"/>
              <a:t>Année</a:t>
            </a:r>
          </a:p>
        </p:txBody>
      </p:sp>
      <p:sp>
        <p:nvSpPr>
          <p:cNvPr id="39" name="Espace réservé du texte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0" name="Espace réservé du texte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1" name="Espace réservé du texte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2" name="Espace réservé du texte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4" name="Espace réservé du texte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5" name="Espace réservé du texte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6" name="Espace réservé du texte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8" name="Espace réservé du texte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9" name="Espace réservé du texte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7" name="Espace réservé du texte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50" name="Espace réservé du texte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51" name="Espace réservé du texte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43" name="Espace réservé du texte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rtlCol="0" anchor="ctr"/>
          <a:lstStyle>
            <a:lvl1pPr marL="0" indent="0" algn="ctr">
              <a:buNone/>
              <a:defRPr sz="1400" b="1">
                <a:solidFill>
                  <a:schemeClr val="tx1">
                    <a:lumMod val="65000"/>
                    <a:lumOff val="35000"/>
                  </a:schemeClr>
                </a:solidFill>
                <a:latin typeface="+mj-lt"/>
              </a:defRPr>
            </a:lvl1pPr>
          </a:lstStyle>
          <a:p>
            <a:pPr lvl="0" rtl="0"/>
            <a:r>
              <a:rPr lang="fr-FR" noProof="0"/>
              <a:t>Année</a:t>
            </a:r>
          </a:p>
        </p:txBody>
      </p:sp>
      <p:sp>
        <p:nvSpPr>
          <p:cNvPr id="52" name="Espace réservé du texte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53" name="Espace réservé du texte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54" name="Espace réservé du texte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55" name="Espace réservé du texte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56" name="Espace réservé du texte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57" name="Espace réservé du texte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58" name="Espace réservé du texte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60" name="Espace réservé du texte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61" name="Espace réservé du texte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59" name="Espace réservé du texte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62" name="Espace réservé du texte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63" name="Espace réservé du texte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rtlCol="0">
            <a:noAutofit/>
          </a:bodyPr>
          <a:lstStyle>
            <a:lvl1pPr marL="0" indent="0" algn="ctr">
              <a:buNone/>
              <a:defRPr sz="1000">
                <a:solidFill>
                  <a:schemeClr val="tx1"/>
                </a:solidFill>
              </a:defRPr>
            </a:lvl1pPr>
          </a:lstStyle>
          <a:p>
            <a:pPr lvl="0" rtl="0"/>
            <a:r>
              <a:rPr lang="fr-FR" noProof="0"/>
              <a:t>MM</a:t>
            </a:r>
          </a:p>
        </p:txBody>
      </p:sp>
      <p:sp>
        <p:nvSpPr>
          <p:cNvPr id="33" name="Espace réservé de la date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rtlCol="0"/>
          <a:lstStyle/>
          <a:p>
            <a:pPr rtl="0"/>
            <a:r>
              <a:rPr lang="fr-FR" noProof="0"/>
              <a:t>20XX</a:t>
            </a:r>
          </a:p>
        </p:txBody>
      </p:sp>
      <p:sp>
        <p:nvSpPr>
          <p:cNvPr id="34" name="Espace réservé du pied de page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rtlCol="0"/>
          <a:lstStyle/>
          <a:p>
            <a:pPr rtl="0"/>
            <a:r>
              <a:rPr lang="fr-FR" noProof="0"/>
              <a:t>Plan de développement Contoso</a:t>
            </a:r>
          </a:p>
        </p:txBody>
      </p:sp>
      <p:sp>
        <p:nvSpPr>
          <p:cNvPr id="35" name="Espace réservé du numéro de diapositive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pPr rtl="0"/>
            <a:r>
              <a:rPr lang="fr-FR" noProof="0"/>
              <a:t>20XX</a:t>
            </a:r>
          </a:p>
        </p:txBody>
      </p:sp>
      <p:sp>
        <p:nvSpPr>
          <p:cNvPr id="5" name="Espace réservé du pied de page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pPr rtl="0"/>
            <a:r>
              <a:rPr lang="fr-FR" noProof="0"/>
              <a:t>Plan de développement Contoso</a:t>
            </a:r>
          </a:p>
        </p:txBody>
      </p:sp>
      <p:sp>
        <p:nvSpPr>
          <p:cNvPr id="6" name="Espace réservé du numéro de diapositive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pPr rtl="0"/>
            <a:fld id="{B5CEABB6-07DC-46E8-9B57-56EC44A396E5}" type="slidenum">
              <a:rPr lang="fr-FR" noProof="0" smtClean="0"/>
              <a:pPr rtl="0"/>
              <a:t>‹N°›</a:t>
            </a:fld>
            <a:endParaRPr lang="fr-FR" noProof="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34.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39.png"/><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40.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41.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43.png"/><Relationship Id="rId4" Type="http://schemas.openxmlformats.org/officeDocument/2006/relationships/image" Target="../media/image42.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47.pn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46.png"/><Relationship Id="rId5" Type="http://schemas.openxmlformats.org/officeDocument/2006/relationships/image" Target="../media/image45.jpg"/><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49.png"/><Relationship Id="rId4" Type="http://schemas.openxmlformats.org/officeDocument/2006/relationships/image" Target="../media/image48.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51.png"/><Relationship Id="rId4" Type="http://schemas.openxmlformats.org/officeDocument/2006/relationships/image" Target="../media/image50.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52.png"/></Relationships>
</file>

<file path=ppt/slides/_rels/slide24.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8.jpg"/><Relationship Id="rId7"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2.png"/><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Espace réservé d’image 15" descr="photo de 2 hommes dessinant un graphique&#10;">
            <a:extLst>
              <a:ext uri="{FF2B5EF4-FFF2-40B4-BE49-F238E27FC236}">
                <a16:creationId xmlns:a16="http://schemas.microsoft.com/office/drawing/2014/main" id="{AE10A7AB-4E16-4B85-8C75-FABB6412DD5E}"/>
              </a:ext>
            </a:extLst>
          </p:cNvPr>
          <p:cNvPicPr>
            <a:picLocks noGrp="1" noChangeAspect="1"/>
          </p:cNvPicPr>
          <p:nvPr>
            <p:ph type="pic" sz="quarter" idx="15"/>
          </p:nvPr>
        </p:nvPicPr>
        <p:blipFill rotWithShape="1">
          <a:blip r:embed="rId3" cstate="print">
            <a:extLst>
              <a:ext uri="{28A0092B-C50C-407E-A947-70E740481C1C}">
                <a14:useLocalDpi xmlns:a14="http://schemas.microsoft.com/office/drawing/2010/main"/>
              </a:ext>
            </a:extLst>
          </a:blip>
          <a:srcRect/>
          <a:stretch/>
        </p:blipFill>
        <p:spPr>
          <a:xfrm>
            <a:off x="1393825" y="1143000"/>
            <a:ext cx="5029200" cy="4572000"/>
          </a:xfrm>
        </p:spPr>
      </p:pic>
      <p:pic>
        <p:nvPicPr>
          <p:cNvPr id="3" name="Image 2">
            <a:extLst>
              <a:ext uri="{FF2B5EF4-FFF2-40B4-BE49-F238E27FC236}">
                <a16:creationId xmlns:a16="http://schemas.microsoft.com/office/drawing/2014/main" id="{4C67AA54-8632-C8DA-1B74-5A225AE4C5AE}"/>
              </a:ext>
            </a:extLst>
          </p:cNvPr>
          <p:cNvPicPr>
            <a:picLocks noChangeAspect="1"/>
          </p:cNvPicPr>
          <p:nvPr/>
        </p:nvPicPr>
        <p:blipFill>
          <a:blip r:embed="rId4"/>
          <a:stretch>
            <a:fillRect/>
          </a:stretch>
        </p:blipFill>
        <p:spPr>
          <a:xfrm>
            <a:off x="5689479" y="135339"/>
            <a:ext cx="1467091" cy="825092"/>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contourClr>
              <a:srgbClr val="FFFFFF"/>
            </a:contourClr>
          </a:sp3d>
        </p:spPr>
      </p:pic>
      <p:sp>
        <p:nvSpPr>
          <p:cNvPr id="8" name="Titre 1">
            <a:extLst>
              <a:ext uri="{FF2B5EF4-FFF2-40B4-BE49-F238E27FC236}">
                <a16:creationId xmlns:a16="http://schemas.microsoft.com/office/drawing/2014/main" id="{6F1CFFD7-6192-0B63-14A7-29578417F1A0}"/>
              </a:ext>
            </a:extLst>
          </p:cNvPr>
          <p:cNvSpPr>
            <a:spLocks noGrp="1"/>
          </p:cNvSpPr>
          <p:nvPr>
            <p:ph type="ctrTitle"/>
          </p:nvPr>
        </p:nvSpPr>
        <p:spPr>
          <a:xfrm>
            <a:off x="7156570" y="1788628"/>
            <a:ext cx="2930265" cy="1341914"/>
          </a:xfrm>
        </p:spPr>
        <p:txBody>
          <a:bodyPr rtlCol="0">
            <a:normAutofit/>
          </a:bodyPr>
          <a:lstStyle/>
          <a:p>
            <a:pPr algn="ctr" rtl="0"/>
            <a:r>
              <a:rPr lang="fr-FR" sz="4400" dirty="0">
                <a:effectLst>
                  <a:outerShdw blurRad="38100" dist="38100" dir="2700000" algn="tl">
                    <a:srgbClr val="000000">
                      <a:alpha val="43137"/>
                    </a:srgbClr>
                  </a:outerShdw>
                </a:effectLst>
              </a:rPr>
              <a:t>RAPPORT </a:t>
            </a:r>
            <a:br>
              <a:rPr lang="fr-FR" sz="4400" dirty="0">
                <a:effectLst>
                  <a:outerShdw blurRad="38100" dist="38100" dir="2700000" algn="tl">
                    <a:srgbClr val="000000">
                      <a:alpha val="43137"/>
                    </a:srgbClr>
                  </a:outerShdw>
                </a:effectLst>
              </a:rPr>
            </a:br>
            <a:r>
              <a:rPr lang="fr-FR" sz="4400" dirty="0">
                <a:effectLst>
                  <a:outerShdw blurRad="38100" dist="38100" dir="2700000" algn="tl">
                    <a:srgbClr val="000000">
                      <a:alpha val="43137"/>
                    </a:srgbClr>
                  </a:outerShdw>
                </a:effectLst>
              </a:rPr>
              <a:t>Projet 6</a:t>
            </a:r>
          </a:p>
        </p:txBody>
      </p:sp>
      <p:sp>
        <p:nvSpPr>
          <p:cNvPr id="9" name="ZoneTexte 8">
            <a:extLst>
              <a:ext uri="{FF2B5EF4-FFF2-40B4-BE49-F238E27FC236}">
                <a16:creationId xmlns:a16="http://schemas.microsoft.com/office/drawing/2014/main" id="{EE513278-DFB2-90F4-70B4-A39BB49BADAF}"/>
              </a:ext>
            </a:extLst>
          </p:cNvPr>
          <p:cNvSpPr txBox="1"/>
          <p:nvPr/>
        </p:nvSpPr>
        <p:spPr>
          <a:xfrm>
            <a:off x="8317142" y="3547348"/>
            <a:ext cx="1106643" cy="369332"/>
          </a:xfrm>
          <a:prstGeom prst="rect">
            <a:avLst/>
          </a:prstGeom>
          <a:noFill/>
        </p:spPr>
        <p:txBody>
          <a:bodyPr wrap="square" rtlCol="0">
            <a:spAutoFit/>
          </a:bodyPr>
          <a:lstStyle/>
          <a:p>
            <a:r>
              <a:rPr lang="fr-FR" b="1" i="0" u="sng" dirty="0">
                <a:solidFill>
                  <a:srgbClr val="271A38"/>
                </a:solidFill>
                <a:effectLst/>
                <a:latin typeface="Inter"/>
              </a:rPr>
              <a:t>Mission : </a:t>
            </a:r>
          </a:p>
        </p:txBody>
      </p:sp>
      <p:sp>
        <p:nvSpPr>
          <p:cNvPr id="10" name="ZoneTexte 9">
            <a:extLst>
              <a:ext uri="{FF2B5EF4-FFF2-40B4-BE49-F238E27FC236}">
                <a16:creationId xmlns:a16="http://schemas.microsoft.com/office/drawing/2014/main" id="{04C8AF08-21DF-DB6E-465B-587F0AE04405}"/>
              </a:ext>
            </a:extLst>
          </p:cNvPr>
          <p:cNvSpPr txBox="1"/>
          <p:nvPr/>
        </p:nvSpPr>
        <p:spPr>
          <a:xfrm>
            <a:off x="6700288" y="4182100"/>
            <a:ext cx="4340352" cy="646331"/>
          </a:xfrm>
          <a:prstGeom prst="rect">
            <a:avLst/>
          </a:prstGeom>
          <a:noFill/>
        </p:spPr>
        <p:txBody>
          <a:bodyPr wrap="square" rtlCol="0">
            <a:spAutoFit/>
          </a:bodyPr>
          <a:lstStyle/>
          <a:p>
            <a:pPr algn="ctr"/>
            <a:r>
              <a:rPr lang="fr-FR" dirty="0">
                <a:latin typeface="Inter"/>
              </a:rPr>
              <a:t>Classifiez automatiquement des biens de consommation</a:t>
            </a:r>
          </a:p>
        </p:txBody>
      </p:sp>
      <p:sp>
        <p:nvSpPr>
          <p:cNvPr id="6" name="Espace réservé de la date 5">
            <a:extLst>
              <a:ext uri="{FF2B5EF4-FFF2-40B4-BE49-F238E27FC236}">
                <a16:creationId xmlns:a16="http://schemas.microsoft.com/office/drawing/2014/main" id="{2CC1894F-4E9B-539E-DE8E-B25BCE5F1EB9}"/>
              </a:ext>
            </a:extLst>
          </p:cNvPr>
          <p:cNvSpPr txBox="1">
            <a:spLocks/>
          </p:cNvSpPr>
          <p:nvPr/>
        </p:nvSpPr>
        <p:spPr>
          <a:xfrm>
            <a:off x="838200" y="6356350"/>
            <a:ext cx="2743200" cy="365125"/>
          </a:xfrm>
          <a:prstGeom prst="rect">
            <a:avLst/>
          </a:prstGeom>
        </p:spPr>
        <p:txBody>
          <a:bodyPr rtlCol="0"/>
          <a:ls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r-FR" sz="1000" b="1" dirty="0"/>
              <a:t>08/2023</a:t>
            </a:r>
          </a:p>
        </p:txBody>
      </p:sp>
      <p:sp>
        <p:nvSpPr>
          <p:cNvPr id="7" name="Espace réservé du pied de page 4">
            <a:extLst>
              <a:ext uri="{FF2B5EF4-FFF2-40B4-BE49-F238E27FC236}">
                <a16:creationId xmlns:a16="http://schemas.microsoft.com/office/drawing/2014/main" id="{57328F81-3B65-2E4E-2A86-50A2812DFA03}"/>
              </a:ext>
            </a:extLst>
          </p:cNvPr>
          <p:cNvSpPr txBox="1">
            <a:spLocks/>
          </p:cNvSpPr>
          <p:nvPr/>
        </p:nvSpPr>
        <p:spPr>
          <a:xfrm>
            <a:off x="4038600" y="6356350"/>
            <a:ext cx="4114800" cy="365125"/>
          </a:xfrm>
          <a:prstGeom prst="rect">
            <a:avLst/>
          </a:prstGeom>
        </p:spPr>
        <p:txBody>
          <a:bodyPr rtlCol="0"/>
          <a:ls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fr-FR" sz="1000" b="1" dirty="0"/>
              <a:t>Alpha Oumar DIALLO / OPC / Projet / Data Science</a:t>
            </a:r>
          </a:p>
        </p:txBody>
      </p:sp>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161205A1-0ACC-934D-3AD5-4A57A3124CB3}"/>
              </a:ext>
            </a:extLst>
          </p:cNvPr>
          <p:cNvSpPr>
            <a:spLocks noGrp="1"/>
          </p:cNvSpPr>
          <p:nvPr>
            <p:ph type="title"/>
          </p:nvPr>
        </p:nvSpPr>
        <p:spPr>
          <a:xfrm>
            <a:off x="1399408" y="1077597"/>
            <a:ext cx="4696592" cy="841248"/>
          </a:xfrm>
        </p:spPr>
        <p:txBody>
          <a:bodyPr>
            <a:normAutofit/>
          </a:bodyPr>
          <a:lstStyle/>
          <a:p>
            <a:r>
              <a:rPr lang="fr-FR" sz="2400" u="sng" dirty="0">
                <a:effectLst>
                  <a:outerShdw blurRad="38100" dist="38100" dir="2700000" algn="tl">
                    <a:srgbClr val="000000">
                      <a:alpha val="43137"/>
                    </a:srgbClr>
                  </a:outerShdw>
                </a:effectLst>
              </a:rPr>
              <a:t>Extraction des features TEXTE :</a:t>
            </a:r>
            <a:endParaRPr lang="fr-FR" sz="2400" dirty="0"/>
          </a:p>
        </p:txBody>
      </p:sp>
      <p:sp>
        <p:nvSpPr>
          <p:cNvPr id="7" name="Espace réservé du numéro de diapositive 6">
            <a:extLst>
              <a:ext uri="{FF2B5EF4-FFF2-40B4-BE49-F238E27FC236}">
                <a16:creationId xmlns:a16="http://schemas.microsoft.com/office/drawing/2014/main" id="{4896746B-6EE0-2AF7-DE35-A49341C8459F}"/>
              </a:ext>
            </a:extLst>
          </p:cNvPr>
          <p:cNvSpPr>
            <a:spLocks noGrp="1"/>
          </p:cNvSpPr>
          <p:nvPr>
            <p:ph type="sldNum" sz="quarter" idx="12"/>
          </p:nvPr>
        </p:nvSpPr>
        <p:spPr/>
        <p:txBody>
          <a:bodyPr/>
          <a:lstStyle/>
          <a:p>
            <a:pPr rtl="0"/>
            <a:fld id="{B5CEABB6-07DC-46E8-9B57-56EC44A396E5}" type="slidenum">
              <a:rPr lang="fr-FR" noProof="0" smtClean="0"/>
              <a:t>10</a:t>
            </a:fld>
            <a:endParaRPr lang="fr-FR" noProof="0"/>
          </a:p>
        </p:txBody>
      </p:sp>
      <p:sp>
        <p:nvSpPr>
          <p:cNvPr id="8" name="Espace réservé de la date 5">
            <a:extLst>
              <a:ext uri="{FF2B5EF4-FFF2-40B4-BE49-F238E27FC236}">
                <a16:creationId xmlns:a16="http://schemas.microsoft.com/office/drawing/2014/main" id="{2FC8B4AA-B5D2-CEEA-08BE-DB35C7233CB9}"/>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9" name="Espace réservé du pied de page 4">
            <a:extLst>
              <a:ext uri="{FF2B5EF4-FFF2-40B4-BE49-F238E27FC236}">
                <a16:creationId xmlns:a16="http://schemas.microsoft.com/office/drawing/2014/main" id="{E2548CFD-9DEC-6AE0-60F7-A2B6BB710270}"/>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E57969BC-3493-8911-349F-DFE41266A232}"/>
              </a:ext>
            </a:extLst>
          </p:cNvPr>
          <p:cNvPicPr>
            <a:picLocks noChangeAspect="1"/>
          </p:cNvPicPr>
          <p:nvPr/>
        </p:nvPicPr>
        <p:blipFill>
          <a:blip r:embed="rId2"/>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19" name="ZoneTexte 18">
            <a:extLst>
              <a:ext uri="{FF2B5EF4-FFF2-40B4-BE49-F238E27FC236}">
                <a16:creationId xmlns:a16="http://schemas.microsoft.com/office/drawing/2014/main" id="{05613BEF-4B29-E559-987C-BF717E638F3F}"/>
              </a:ext>
            </a:extLst>
          </p:cNvPr>
          <p:cNvSpPr txBox="1"/>
          <p:nvPr/>
        </p:nvSpPr>
        <p:spPr>
          <a:xfrm>
            <a:off x="2178150" y="2340798"/>
            <a:ext cx="4320185" cy="523220"/>
          </a:xfrm>
          <a:prstGeom prst="rect">
            <a:avLst/>
          </a:prstGeom>
          <a:noFill/>
        </p:spPr>
        <p:txBody>
          <a:bodyPr wrap="square" rtlCol="0">
            <a:spAutoFit/>
          </a:bodyPr>
          <a:lstStyle/>
          <a:p>
            <a:r>
              <a:rPr lang="fr-FR" sz="1400" dirty="0"/>
              <a:t>Word </a:t>
            </a:r>
            <a:r>
              <a:rPr lang="fr-FR" sz="1400" dirty="0" err="1"/>
              <a:t>embedding</a:t>
            </a:r>
            <a:r>
              <a:rPr lang="fr-FR" sz="1400" dirty="0"/>
              <a:t> – Word2Vec (</a:t>
            </a:r>
            <a:r>
              <a:rPr lang="fr-FR" sz="1400" dirty="0">
                <a:solidFill>
                  <a:schemeClr val="tx1"/>
                </a:solidFill>
              </a:rPr>
              <a:t>approche </a:t>
            </a:r>
            <a:r>
              <a:rPr lang="fr-FR" sz="1400" b="1" dirty="0">
                <a:solidFill>
                  <a:schemeClr val="tx1"/>
                </a:solidFill>
              </a:rPr>
              <a:t>Skip-gram</a:t>
            </a:r>
            <a:r>
              <a:rPr lang="fr-FR" sz="1400" dirty="0">
                <a:solidFill>
                  <a:schemeClr val="tx1"/>
                </a:solidFill>
              </a:rPr>
              <a:t>) </a:t>
            </a:r>
          </a:p>
          <a:p>
            <a:endParaRPr lang="fr-FR" sz="1400" dirty="0"/>
          </a:p>
        </p:txBody>
      </p:sp>
      <p:sp>
        <p:nvSpPr>
          <p:cNvPr id="5" name="ZoneTexte 4">
            <a:extLst>
              <a:ext uri="{FF2B5EF4-FFF2-40B4-BE49-F238E27FC236}">
                <a16:creationId xmlns:a16="http://schemas.microsoft.com/office/drawing/2014/main" id="{0B769B88-DE2C-AB88-7BDC-19B76D35C9BE}"/>
              </a:ext>
            </a:extLst>
          </p:cNvPr>
          <p:cNvSpPr txBox="1"/>
          <p:nvPr/>
        </p:nvSpPr>
        <p:spPr>
          <a:xfrm>
            <a:off x="1399408" y="1974062"/>
            <a:ext cx="2465456" cy="307777"/>
          </a:xfrm>
          <a:prstGeom prst="rect">
            <a:avLst/>
          </a:prstGeom>
          <a:noFill/>
        </p:spPr>
        <p:txBody>
          <a:bodyPr wrap="square" rtlCol="0">
            <a:spAutoFit/>
          </a:bodyPr>
          <a:lstStyle/>
          <a:p>
            <a:r>
              <a:rPr lang="fr-FR" sz="1400" b="1" dirty="0"/>
              <a:t>Modélisation avec Word2Vec</a:t>
            </a:r>
          </a:p>
        </p:txBody>
      </p:sp>
      <p:sp>
        <p:nvSpPr>
          <p:cNvPr id="12" name="Flèche : angle droit 11">
            <a:extLst>
              <a:ext uri="{FF2B5EF4-FFF2-40B4-BE49-F238E27FC236}">
                <a16:creationId xmlns:a16="http://schemas.microsoft.com/office/drawing/2014/main" id="{3C8BE196-2FF7-9C48-AD00-B29C7D577EC0}"/>
              </a:ext>
            </a:extLst>
          </p:cNvPr>
          <p:cNvSpPr/>
          <p:nvPr/>
        </p:nvSpPr>
        <p:spPr>
          <a:xfrm rot="5400000">
            <a:off x="1868435" y="2263824"/>
            <a:ext cx="329184" cy="325308"/>
          </a:xfrm>
          <a:prstGeom prst="bentUpArrow">
            <a:avLst>
              <a:gd name="adj1" fmla="val 0"/>
              <a:gd name="adj2" fmla="val 25000"/>
              <a:gd name="adj3" fmla="val 25000"/>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ZoneTexte 12">
            <a:extLst>
              <a:ext uri="{FF2B5EF4-FFF2-40B4-BE49-F238E27FC236}">
                <a16:creationId xmlns:a16="http://schemas.microsoft.com/office/drawing/2014/main" id="{A29BF7F1-60E4-41D0-9675-579338AD70AC}"/>
              </a:ext>
            </a:extLst>
          </p:cNvPr>
          <p:cNvSpPr txBox="1"/>
          <p:nvPr/>
        </p:nvSpPr>
        <p:spPr>
          <a:xfrm>
            <a:off x="1399408" y="4032856"/>
            <a:ext cx="3123824" cy="523220"/>
          </a:xfrm>
          <a:prstGeom prst="rect">
            <a:avLst/>
          </a:prstGeom>
          <a:noFill/>
        </p:spPr>
        <p:txBody>
          <a:bodyPr wrap="square" rtlCol="0">
            <a:spAutoFit/>
          </a:bodyPr>
          <a:lstStyle/>
          <a:p>
            <a:r>
              <a:rPr lang="fr-FR" sz="1400" b="1" dirty="0"/>
              <a:t>Création d’un modèle de classification par approche réseaux de neurones</a:t>
            </a:r>
          </a:p>
        </p:txBody>
      </p:sp>
      <p:sp>
        <p:nvSpPr>
          <p:cNvPr id="14" name="Flèche : angle droit 13">
            <a:extLst>
              <a:ext uri="{FF2B5EF4-FFF2-40B4-BE49-F238E27FC236}">
                <a16:creationId xmlns:a16="http://schemas.microsoft.com/office/drawing/2014/main" id="{6BC9BF7C-6CDD-E334-702F-D62869222E68}"/>
              </a:ext>
            </a:extLst>
          </p:cNvPr>
          <p:cNvSpPr/>
          <p:nvPr/>
        </p:nvSpPr>
        <p:spPr>
          <a:xfrm rot="5400000">
            <a:off x="1879104" y="4656255"/>
            <a:ext cx="329184" cy="307777"/>
          </a:xfrm>
          <a:prstGeom prst="bentUpArrow">
            <a:avLst>
              <a:gd name="adj1" fmla="val 0"/>
              <a:gd name="adj2" fmla="val 25000"/>
              <a:gd name="adj3" fmla="val 25000"/>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Flèche : bas 19">
            <a:extLst>
              <a:ext uri="{FF2B5EF4-FFF2-40B4-BE49-F238E27FC236}">
                <a16:creationId xmlns:a16="http://schemas.microsoft.com/office/drawing/2014/main" id="{E8912380-D8DC-61C6-928F-2A4DB9CBDB2E}"/>
              </a:ext>
            </a:extLst>
          </p:cNvPr>
          <p:cNvSpPr/>
          <p:nvPr/>
        </p:nvSpPr>
        <p:spPr>
          <a:xfrm>
            <a:off x="1990322" y="3458692"/>
            <a:ext cx="195072" cy="423233"/>
          </a:xfrm>
          <a:prstGeom prst="downArrow">
            <a:avLst>
              <a:gd name="adj1" fmla="val 0"/>
              <a:gd name="adj2" fmla="val 47059"/>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Rectangle 1">
            <a:extLst>
              <a:ext uri="{FF2B5EF4-FFF2-40B4-BE49-F238E27FC236}">
                <a16:creationId xmlns:a16="http://schemas.microsoft.com/office/drawing/2014/main" id="{EFB258C2-406E-A612-1E92-BD25B02BD74E}"/>
              </a:ext>
            </a:extLst>
          </p:cNvPr>
          <p:cNvSpPr/>
          <p:nvPr/>
        </p:nvSpPr>
        <p:spPr>
          <a:xfrm>
            <a:off x="2267760" y="2670087"/>
            <a:ext cx="3574928" cy="629056"/>
          </a:xfrm>
          <a:prstGeom prst="rect">
            <a:avLst/>
          </a:prstGeom>
          <a:solidFill>
            <a:schemeClr val="accent6">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dirty="0">
                <a:solidFill>
                  <a:schemeClr val="tx1"/>
                </a:solidFill>
              </a:rPr>
              <a:t>Cette approche consiste à prédire les mots voisins à partir d'un mot donné.</a:t>
            </a:r>
          </a:p>
        </p:txBody>
      </p:sp>
      <p:grpSp>
        <p:nvGrpSpPr>
          <p:cNvPr id="18" name="Groupe 17">
            <a:extLst>
              <a:ext uri="{FF2B5EF4-FFF2-40B4-BE49-F238E27FC236}">
                <a16:creationId xmlns:a16="http://schemas.microsoft.com/office/drawing/2014/main" id="{E3B1E910-3F12-C4D6-B171-922C851BDDB6}"/>
              </a:ext>
            </a:extLst>
          </p:cNvPr>
          <p:cNvGrpSpPr/>
          <p:nvPr/>
        </p:nvGrpSpPr>
        <p:grpSpPr>
          <a:xfrm>
            <a:off x="2185394" y="1399062"/>
            <a:ext cx="7733897" cy="4365352"/>
            <a:chOff x="2185394" y="1648452"/>
            <a:chExt cx="7733897" cy="4365352"/>
          </a:xfrm>
        </p:grpSpPr>
        <p:sp>
          <p:nvSpPr>
            <p:cNvPr id="15" name="ZoneTexte 14">
              <a:extLst>
                <a:ext uri="{FF2B5EF4-FFF2-40B4-BE49-F238E27FC236}">
                  <a16:creationId xmlns:a16="http://schemas.microsoft.com/office/drawing/2014/main" id="{E9A9DDEA-243C-3018-8DD8-A4B099FCD83B}"/>
                </a:ext>
              </a:extLst>
            </p:cNvPr>
            <p:cNvSpPr txBox="1"/>
            <p:nvPr/>
          </p:nvSpPr>
          <p:spPr>
            <a:xfrm>
              <a:off x="2185394" y="4982990"/>
              <a:ext cx="3001570" cy="30777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fr-FR" sz="1400" dirty="0"/>
                <a:t>Entrainement et </a:t>
              </a:r>
              <a:r>
                <a:rPr lang="fr-FR" sz="1400" dirty="0" err="1"/>
                <a:t>scoring</a:t>
              </a:r>
              <a:endParaRPr lang="fr-FR" sz="1400" dirty="0"/>
            </a:p>
          </p:txBody>
        </p:sp>
        <p:pic>
          <p:nvPicPr>
            <p:cNvPr id="22" name="Image 21" descr="Une image contenant texte, ligne, Tracé, diagramme&#10;&#10;Description générée automatiquement">
              <a:extLst>
                <a:ext uri="{FF2B5EF4-FFF2-40B4-BE49-F238E27FC236}">
                  <a16:creationId xmlns:a16="http://schemas.microsoft.com/office/drawing/2014/main" id="{8A39B75D-F53D-648A-96D3-394B3F40D52F}"/>
                </a:ext>
              </a:extLst>
            </p:cNvPr>
            <p:cNvPicPr>
              <a:picLocks noChangeAspect="1"/>
            </p:cNvPicPr>
            <p:nvPr/>
          </p:nvPicPr>
          <p:blipFill>
            <a:blip r:embed="rId3"/>
            <a:stretch>
              <a:fillRect/>
            </a:stretch>
          </p:blipFill>
          <p:spPr>
            <a:xfrm>
              <a:off x="6652614" y="1648452"/>
              <a:ext cx="3266677" cy="2112142"/>
            </a:xfrm>
            <a:prstGeom prst="rect">
              <a:avLst/>
            </a:prstGeom>
          </p:spPr>
        </p:pic>
        <p:pic>
          <p:nvPicPr>
            <p:cNvPr id="24" name="Image 23" descr="Une image contenant texte, ligne, Tracé, diagramme&#10;&#10;Description générée automatiquement">
              <a:extLst>
                <a:ext uri="{FF2B5EF4-FFF2-40B4-BE49-F238E27FC236}">
                  <a16:creationId xmlns:a16="http://schemas.microsoft.com/office/drawing/2014/main" id="{8036E4EC-FC30-227C-E5D4-CBD51257ABD3}"/>
                </a:ext>
              </a:extLst>
            </p:cNvPr>
            <p:cNvPicPr>
              <a:picLocks noChangeAspect="1"/>
            </p:cNvPicPr>
            <p:nvPr/>
          </p:nvPicPr>
          <p:blipFill>
            <a:blip r:embed="rId4"/>
            <a:stretch>
              <a:fillRect/>
            </a:stretch>
          </p:blipFill>
          <p:spPr>
            <a:xfrm>
              <a:off x="6652614" y="3901661"/>
              <a:ext cx="3266677" cy="2112143"/>
            </a:xfrm>
            <a:prstGeom prst="rect">
              <a:avLst/>
            </a:prstGeom>
          </p:spPr>
        </p:pic>
        <p:cxnSp>
          <p:nvCxnSpPr>
            <p:cNvPr id="6" name="Connecteur droit avec flèche 5">
              <a:extLst>
                <a:ext uri="{FF2B5EF4-FFF2-40B4-BE49-F238E27FC236}">
                  <a16:creationId xmlns:a16="http://schemas.microsoft.com/office/drawing/2014/main" id="{9DBBC52C-7C1C-CBB9-1DF4-403CD676501B}"/>
                </a:ext>
              </a:extLst>
            </p:cNvPr>
            <p:cNvCxnSpPr>
              <a:cxnSpLocks/>
              <a:stCxn id="15" idx="3"/>
            </p:cNvCxnSpPr>
            <p:nvPr/>
          </p:nvCxnSpPr>
          <p:spPr>
            <a:xfrm flipV="1">
              <a:off x="5186964" y="3436223"/>
              <a:ext cx="1465650" cy="170065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1" name="Connecteur droit avec flèche 10">
              <a:extLst>
                <a:ext uri="{FF2B5EF4-FFF2-40B4-BE49-F238E27FC236}">
                  <a16:creationId xmlns:a16="http://schemas.microsoft.com/office/drawing/2014/main" id="{555B7728-9F17-9DED-13E0-72B07FDFB106}"/>
                </a:ext>
              </a:extLst>
            </p:cNvPr>
            <p:cNvCxnSpPr>
              <a:cxnSpLocks/>
              <a:stCxn id="15" idx="3"/>
              <a:endCxn id="24" idx="1"/>
            </p:cNvCxnSpPr>
            <p:nvPr/>
          </p:nvCxnSpPr>
          <p:spPr>
            <a:xfrm flipV="1">
              <a:off x="5186964" y="4957733"/>
              <a:ext cx="1465650" cy="17914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1944092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161205A1-0ACC-934D-3AD5-4A57A3124CB3}"/>
              </a:ext>
            </a:extLst>
          </p:cNvPr>
          <p:cNvSpPr>
            <a:spLocks noGrp="1"/>
          </p:cNvSpPr>
          <p:nvPr>
            <p:ph type="title"/>
          </p:nvPr>
        </p:nvSpPr>
        <p:spPr>
          <a:xfrm>
            <a:off x="1399407" y="1288222"/>
            <a:ext cx="4461065" cy="841248"/>
          </a:xfrm>
        </p:spPr>
        <p:txBody>
          <a:bodyPr>
            <a:normAutofit/>
          </a:bodyPr>
          <a:lstStyle/>
          <a:p>
            <a:r>
              <a:rPr lang="fr-FR" sz="2400" u="sng" dirty="0">
                <a:effectLst>
                  <a:outerShdw blurRad="38100" dist="38100" dir="2700000" algn="tl">
                    <a:srgbClr val="000000">
                      <a:alpha val="43137"/>
                    </a:srgbClr>
                  </a:outerShdw>
                </a:effectLst>
              </a:rPr>
              <a:t>Modélisation avec Word2Vec</a:t>
            </a:r>
          </a:p>
        </p:txBody>
      </p:sp>
      <p:sp>
        <p:nvSpPr>
          <p:cNvPr id="7" name="Espace réservé du numéro de diapositive 6">
            <a:extLst>
              <a:ext uri="{FF2B5EF4-FFF2-40B4-BE49-F238E27FC236}">
                <a16:creationId xmlns:a16="http://schemas.microsoft.com/office/drawing/2014/main" id="{4896746B-6EE0-2AF7-DE35-A49341C8459F}"/>
              </a:ext>
            </a:extLst>
          </p:cNvPr>
          <p:cNvSpPr>
            <a:spLocks noGrp="1"/>
          </p:cNvSpPr>
          <p:nvPr>
            <p:ph type="sldNum" sz="quarter" idx="12"/>
          </p:nvPr>
        </p:nvSpPr>
        <p:spPr/>
        <p:txBody>
          <a:bodyPr/>
          <a:lstStyle/>
          <a:p>
            <a:pPr rtl="0"/>
            <a:fld id="{B5CEABB6-07DC-46E8-9B57-56EC44A396E5}" type="slidenum">
              <a:rPr lang="fr-FR" noProof="0" smtClean="0"/>
              <a:t>11</a:t>
            </a:fld>
            <a:endParaRPr lang="fr-FR" noProof="0"/>
          </a:p>
        </p:txBody>
      </p:sp>
      <p:sp>
        <p:nvSpPr>
          <p:cNvPr id="8" name="Espace réservé de la date 5">
            <a:extLst>
              <a:ext uri="{FF2B5EF4-FFF2-40B4-BE49-F238E27FC236}">
                <a16:creationId xmlns:a16="http://schemas.microsoft.com/office/drawing/2014/main" id="{2FC8B4AA-B5D2-CEEA-08BE-DB35C7233CB9}"/>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9" name="Espace réservé du pied de page 4">
            <a:extLst>
              <a:ext uri="{FF2B5EF4-FFF2-40B4-BE49-F238E27FC236}">
                <a16:creationId xmlns:a16="http://schemas.microsoft.com/office/drawing/2014/main" id="{E2548CFD-9DEC-6AE0-60F7-A2B6BB710270}"/>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E57969BC-3493-8911-349F-DFE41266A232}"/>
              </a:ext>
            </a:extLst>
          </p:cNvPr>
          <p:cNvPicPr>
            <a:picLocks noChangeAspect="1"/>
          </p:cNvPicPr>
          <p:nvPr/>
        </p:nvPicPr>
        <p:blipFill>
          <a:blip r:embed="rId2"/>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pic>
        <p:nvPicPr>
          <p:cNvPr id="4" name="Image 3" descr="Une image contenant texte, capture d’écran, diagramme&#10;&#10;Description générée automatiquement">
            <a:extLst>
              <a:ext uri="{FF2B5EF4-FFF2-40B4-BE49-F238E27FC236}">
                <a16:creationId xmlns:a16="http://schemas.microsoft.com/office/drawing/2014/main" id="{81780EC8-19F0-67CB-D3D9-7A5E5DB6FFB6}"/>
              </a:ext>
            </a:extLst>
          </p:cNvPr>
          <p:cNvPicPr>
            <a:picLocks noChangeAspect="1"/>
          </p:cNvPicPr>
          <p:nvPr/>
        </p:nvPicPr>
        <p:blipFill>
          <a:blip r:embed="rId3"/>
          <a:stretch>
            <a:fillRect/>
          </a:stretch>
        </p:blipFill>
        <p:spPr>
          <a:xfrm>
            <a:off x="2538693" y="2466795"/>
            <a:ext cx="7114614" cy="3076590"/>
          </a:xfrm>
          <a:prstGeom prst="rect">
            <a:avLst/>
          </a:prstGeom>
        </p:spPr>
      </p:pic>
      <p:sp>
        <p:nvSpPr>
          <p:cNvPr id="2" name="ZoneTexte 1">
            <a:extLst>
              <a:ext uri="{FF2B5EF4-FFF2-40B4-BE49-F238E27FC236}">
                <a16:creationId xmlns:a16="http://schemas.microsoft.com/office/drawing/2014/main" id="{6D60FB45-9F92-36EA-1CAF-7970D8178348}"/>
              </a:ext>
            </a:extLst>
          </p:cNvPr>
          <p:cNvSpPr txBox="1"/>
          <p:nvPr/>
        </p:nvSpPr>
        <p:spPr>
          <a:xfrm>
            <a:off x="1953768" y="2063984"/>
            <a:ext cx="2084832" cy="276999"/>
          </a:xfrm>
          <a:prstGeom prst="rect">
            <a:avLst/>
          </a:prstGeom>
          <a:noFill/>
        </p:spPr>
        <p:txBody>
          <a:bodyPr wrap="square" rtlCol="0">
            <a:spAutoFit/>
          </a:bodyPr>
          <a:lstStyle/>
          <a:p>
            <a:r>
              <a:rPr lang="fr-FR" sz="1200" dirty="0"/>
              <a:t>Affichage 2D après t-SNE</a:t>
            </a:r>
          </a:p>
        </p:txBody>
      </p:sp>
    </p:spTree>
    <p:extLst>
      <p:ext uri="{BB962C8B-B14F-4D97-AF65-F5344CB8AC3E}">
        <p14:creationId xmlns:p14="http://schemas.microsoft.com/office/powerpoint/2010/main" val="3783241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161205A1-0ACC-934D-3AD5-4A57A3124CB3}"/>
              </a:ext>
            </a:extLst>
          </p:cNvPr>
          <p:cNvSpPr>
            <a:spLocks noGrp="1"/>
          </p:cNvSpPr>
          <p:nvPr>
            <p:ph type="title"/>
          </p:nvPr>
        </p:nvSpPr>
        <p:spPr>
          <a:xfrm>
            <a:off x="1399408" y="1288222"/>
            <a:ext cx="4087368" cy="841248"/>
          </a:xfrm>
        </p:spPr>
        <p:txBody>
          <a:bodyPr>
            <a:normAutofit/>
          </a:bodyPr>
          <a:lstStyle/>
          <a:p>
            <a:r>
              <a:rPr lang="fr-FR" sz="2400" u="sng" dirty="0">
                <a:effectLst>
                  <a:outerShdw blurRad="38100" dist="38100" dir="2700000" algn="tl">
                    <a:srgbClr val="000000">
                      <a:alpha val="43137"/>
                    </a:srgbClr>
                  </a:outerShdw>
                </a:effectLst>
              </a:rPr>
              <a:t>Modélisation avec BERT</a:t>
            </a:r>
          </a:p>
        </p:txBody>
      </p:sp>
      <p:sp>
        <p:nvSpPr>
          <p:cNvPr id="7" name="Espace réservé du numéro de diapositive 6">
            <a:extLst>
              <a:ext uri="{FF2B5EF4-FFF2-40B4-BE49-F238E27FC236}">
                <a16:creationId xmlns:a16="http://schemas.microsoft.com/office/drawing/2014/main" id="{4896746B-6EE0-2AF7-DE35-A49341C8459F}"/>
              </a:ext>
            </a:extLst>
          </p:cNvPr>
          <p:cNvSpPr>
            <a:spLocks noGrp="1"/>
          </p:cNvSpPr>
          <p:nvPr>
            <p:ph type="sldNum" sz="quarter" idx="12"/>
          </p:nvPr>
        </p:nvSpPr>
        <p:spPr/>
        <p:txBody>
          <a:bodyPr/>
          <a:lstStyle/>
          <a:p>
            <a:pPr rtl="0"/>
            <a:fld id="{B5CEABB6-07DC-46E8-9B57-56EC44A396E5}" type="slidenum">
              <a:rPr lang="fr-FR" noProof="0" smtClean="0"/>
              <a:t>12</a:t>
            </a:fld>
            <a:endParaRPr lang="fr-FR" noProof="0"/>
          </a:p>
        </p:txBody>
      </p:sp>
      <p:sp>
        <p:nvSpPr>
          <p:cNvPr id="8" name="Espace réservé de la date 5">
            <a:extLst>
              <a:ext uri="{FF2B5EF4-FFF2-40B4-BE49-F238E27FC236}">
                <a16:creationId xmlns:a16="http://schemas.microsoft.com/office/drawing/2014/main" id="{2FC8B4AA-B5D2-CEEA-08BE-DB35C7233CB9}"/>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9" name="Espace réservé du pied de page 4">
            <a:extLst>
              <a:ext uri="{FF2B5EF4-FFF2-40B4-BE49-F238E27FC236}">
                <a16:creationId xmlns:a16="http://schemas.microsoft.com/office/drawing/2014/main" id="{E2548CFD-9DEC-6AE0-60F7-A2B6BB710270}"/>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E57969BC-3493-8911-349F-DFE41266A232}"/>
              </a:ext>
            </a:extLst>
          </p:cNvPr>
          <p:cNvPicPr>
            <a:picLocks noChangeAspect="1"/>
          </p:cNvPicPr>
          <p:nvPr/>
        </p:nvPicPr>
        <p:blipFill>
          <a:blip r:embed="rId2"/>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2" name="ZoneTexte 1">
            <a:extLst>
              <a:ext uri="{FF2B5EF4-FFF2-40B4-BE49-F238E27FC236}">
                <a16:creationId xmlns:a16="http://schemas.microsoft.com/office/drawing/2014/main" id="{6BB8D3A6-2D88-9EA2-87CC-39C268750DB4}"/>
              </a:ext>
            </a:extLst>
          </p:cNvPr>
          <p:cNvSpPr txBox="1"/>
          <p:nvPr/>
        </p:nvSpPr>
        <p:spPr>
          <a:xfrm>
            <a:off x="1953768" y="2063984"/>
            <a:ext cx="2084832" cy="276999"/>
          </a:xfrm>
          <a:prstGeom prst="rect">
            <a:avLst/>
          </a:prstGeom>
          <a:noFill/>
        </p:spPr>
        <p:txBody>
          <a:bodyPr wrap="square" rtlCol="0">
            <a:spAutoFit/>
          </a:bodyPr>
          <a:lstStyle/>
          <a:p>
            <a:r>
              <a:rPr lang="fr-FR" sz="1200" dirty="0"/>
              <a:t>Affichage 2D après t-SNE</a:t>
            </a:r>
          </a:p>
        </p:txBody>
      </p:sp>
      <p:pic>
        <p:nvPicPr>
          <p:cNvPr id="12" name="Image 11" descr="Une image contenant texte, capture d’écran, Caractère coloré, diagramme&#10;&#10;Description générée automatiquement">
            <a:extLst>
              <a:ext uri="{FF2B5EF4-FFF2-40B4-BE49-F238E27FC236}">
                <a16:creationId xmlns:a16="http://schemas.microsoft.com/office/drawing/2014/main" id="{A3440AA1-1DD6-A997-C8FB-B0EE1A2164A2}"/>
              </a:ext>
            </a:extLst>
          </p:cNvPr>
          <p:cNvPicPr>
            <a:picLocks noChangeAspect="1"/>
          </p:cNvPicPr>
          <p:nvPr/>
        </p:nvPicPr>
        <p:blipFill>
          <a:blip r:embed="rId3"/>
          <a:stretch>
            <a:fillRect/>
          </a:stretch>
        </p:blipFill>
        <p:spPr>
          <a:xfrm>
            <a:off x="2702052" y="2493185"/>
            <a:ext cx="6787896" cy="2935307"/>
          </a:xfrm>
          <a:prstGeom prst="rect">
            <a:avLst/>
          </a:prstGeom>
        </p:spPr>
      </p:pic>
    </p:spTree>
    <p:extLst>
      <p:ext uri="{BB962C8B-B14F-4D97-AF65-F5344CB8AC3E}">
        <p14:creationId xmlns:p14="http://schemas.microsoft.com/office/powerpoint/2010/main" val="3789809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161205A1-0ACC-934D-3AD5-4A57A3124CB3}"/>
              </a:ext>
            </a:extLst>
          </p:cNvPr>
          <p:cNvSpPr>
            <a:spLocks noGrp="1"/>
          </p:cNvSpPr>
          <p:nvPr>
            <p:ph type="title"/>
          </p:nvPr>
        </p:nvSpPr>
        <p:spPr>
          <a:xfrm>
            <a:off x="1399408" y="1288222"/>
            <a:ext cx="4087368" cy="841248"/>
          </a:xfrm>
        </p:spPr>
        <p:txBody>
          <a:bodyPr>
            <a:normAutofit/>
          </a:bodyPr>
          <a:lstStyle/>
          <a:p>
            <a:r>
              <a:rPr lang="fr-FR" sz="2400" u="sng" dirty="0">
                <a:effectLst>
                  <a:outerShdw blurRad="38100" dist="38100" dir="2700000" algn="tl">
                    <a:srgbClr val="000000">
                      <a:alpha val="43137"/>
                    </a:srgbClr>
                  </a:outerShdw>
                </a:effectLst>
              </a:rPr>
              <a:t>Modélisation avec USE</a:t>
            </a:r>
          </a:p>
        </p:txBody>
      </p:sp>
      <p:sp>
        <p:nvSpPr>
          <p:cNvPr id="7" name="Espace réservé du numéro de diapositive 6">
            <a:extLst>
              <a:ext uri="{FF2B5EF4-FFF2-40B4-BE49-F238E27FC236}">
                <a16:creationId xmlns:a16="http://schemas.microsoft.com/office/drawing/2014/main" id="{4896746B-6EE0-2AF7-DE35-A49341C8459F}"/>
              </a:ext>
            </a:extLst>
          </p:cNvPr>
          <p:cNvSpPr>
            <a:spLocks noGrp="1"/>
          </p:cNvSpPr>
          <p:nvPr>
            <p:ph type="sldNum" sz="quarter" idx="12"/>
          </p:nvPr>
        </p:nvSpPr>
        <p:spPr/>
        <p:txBody>
          <a:bodyPr/>
          <a:lstStyle/>
          <a:p>
            <a:pPr rtl="0"/>
            <a:fld id="{B5CEABB6-07DC-46E8-9B57-56EC44A396E5}" type="slidenum">
              <a:rPr lang="fr-FR" noProof="0" smtClean="0"/>
              <a:t>13</a:t>
            </a:fld>
            <a:endParaRPr lang="fr-FR" noProof="0"/>
          </a:p>
        </p:txBody>
      </p:sp>
      <p:sp>
        <p:nvSpPr>
          <p:cNvPr id="8" name="Espace réservé de la date 5">
            <a:extLst>
              <a:ext uri="{FF2B5EF4-FFF2-40B4-BE49-F238E27FC236}">
                <a16:creationId xmlns:a16="http://schemas.microsoft.com/office/drawing/2014/main" id="{2FC8B4AA-B5D2-CEEA-08BE-DB35C7233CB9}"/>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9" name="Espace réservé du pied de page 4">
            <a:extLst>
              <a:ext uri="{FF2B5EF4-FFF2-40B4-BE49-F238E27FC236}">
                <a16:creationId xmlns:a16="http://schemas.microsoft.com/office/drawing/2014/main" id="{E2548CFD-9DEC-6AE0-60F7-A2B6BB710270}"/>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E57969BC-3493-8911-349F-DFE41266A232}"/>
              </a:ext>
            </a:extLst>
          </p:cNvPr>
          <p:cNvPicPr>
            <a:picLocks noChangeAspect="1"/>
          </p:cNvPicPr>
          <p:nvPr/>
        </p:nvPicPr>
        <p:blipFill>
          <a:blip r:embed="rId2"/>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2" name="ZoneTexte 1">
            <a:extLst>
              <a:ext uri="{FF2B5EF4-FFF2-40B4-BE49-F238E27FC236}">
                <a16:creationId xmlns:a16="http://schemas.microsoft.com/office/drawing/2014/main" id="{6BB8D3A6-2D88-9EA2-87CC-39C268750DB4}"/>
              </a:ext>
            </a:extLst>
          </p:cNvPr>
          <p:cNvSpPr txBox="1"/>
          <p:nvPr/>
        </p:nvSpPr>
        <p:spPr>
          <a:xfrm>
            <a:off x="1953768" y="2098942"/>
            <a:ext cx="2084832" cy="276999"/>
          </a:xfrm>
          <a:prstGeom prst="rect">
            <a:avLst/>
          </a:prstGeom>
          <a:noFill/>
        </p:spPr>
        <p:txBody>
          <a:bodyPr wrap="square" rtlCol="0">
            <a:spAutoFit/>
          </a:bodyPr>
          <a:lstStyle/>
          <a:p>
            <a:r>
              <a:rPr lang="fr-FR" sz="1200" dirty="0"/>
              <a:t>Affichage 2D après t-SNE</a:t>
            </a:r>
          </a:p>
        </p:txBody>
      </p:sp>
      <p:pic>
        <p:nvPicPr>
          <p:cNvPr id="11" name="Image 10" descr="Une image contenant texte, capture d’écran, diagramme&#10;&#10;Description générée automatiquement">
            <a:extLst>
              <a:ext uri="{FF2B5EF4-FFF2-40B4-BE49-F238E27FC236}">
                <a16:creationId xmlns:a16="http://schemas.microsoft.com/office/drawing/2014/main" id="{2DA6806F-F8C6-7790-8C82-D43244D84228}"/>
              </a:ext>
            </a:extLst>
          </p:cNvPr>
          <p:cNvPicPr>
            <a:picLocks noChangeAspect="1"/>
          </p:cNvPicPr>
          <p:nvPr/>
        </p:nvPicPr>
        <p:blipFill>
          <a:blip r:embed="rId3"/>
          <a:stretch>
            <a:fillRect/>
          </a:stretch>
        </p:blipFill>
        <p:spPr>
          <a:xfrm>
            <a:off x="2615940" y="2576628"/>
            <a:ext cx="6960119" cy="3009781"/>
          </a:xfrm>
          <a:prstGeom prst="rect">
            <a:avLst/>
          </a:prstGeom>
        </p:spPr>
      </p:pic>
    </p:spTree>
    <p:extLst>
      <p:ext uri="{BB962C8B-B14F-4D97-AF65-F5344CB8AC3E}">
        <p14:creationId xmlns:p14="http://schemas.microsoft.com/office/powerpoint/2010/main" val="3882006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image 5" descr="Photo d’une plante à côté d’un canapé">
            <a:extLst>
              <a:ext uri="{FF2B5EF4-FFF2-40B4-BE49-F238E27FC236}">
                <a16:creationId xmlns:a16="http://schemas.microsoft.com/office/drawing/2014/main" id="{E02808E2-CED6-4042-B4A7-74D40168FFC5}"/>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a:stretch/>
        </p:blipFill>
        <p:spPr>
          <a:xfrm>
            <a:off x="1524" y="0"/>
            <a:ext cx="12188952" cy="6858000"/>
          </a:xfrm>
        </p:spPr>
      </p:pic>
      <p:sp>
        <p:nvSpPr>
          <p:cNvPr id="34" name="Titre 33">
            <a:extLst>
              <a:ext uri="{FF2B5EF4-FFF2-40B4-BE49-F238E27FC236}">
                <a16:creationId xmlns:a16="http://schemas.microsoft.com/office/drawing/2014/main" id="{1EF02964-6708-42E7-9841-A3E40E249928}"/>
              </a:ext>
            </a:extLst>
          </p:cNvPr>
          <p:cNvSpPr>
            <a:spLocks noGrp="1"/>
          </p:cNvSpPr>
          <p:nvPr>
            <p:ph type="title"/>
          </p:nvPr>
        </p:nvSpPr>
        <p:spPr>
          <a:xfrm>
            <a:off x="6096000" y="1143000"/>
            <a:ext cx="5486400" cy="4572000"/>
          </a:xfrm>
        </p:spPr>
        <p:txBody>
          <a:bodyPr rtlCol="0"/>
          <a:lstStyle/>
          <a:p>
            <a:pPr rtl="0"/>
            <a:r>
              <a:rPr lang="fr-FR" sz="3600" dirty="0"/>
              <a:t>Données visuelles</a:t>
            </a:r>
            <a:endParaRPr lang="fr-FR" spc="-80" dirty="0"/>
          </a:p>
        </p:txBody>
      </p:sp>
      <p:sp>
        <p:nvSpPr>
          <p:cNvPr id="7" name="Espace réservé du numéro de diapositive 6">
            <a:extLst>
              <a:ext uri="{FF2B5EF4-FFF2-40B4-BE49-F238E27FC236}">
                <a16:creationId xmlns:a16="http://schemas.microsoft.com/office/drawing/2014/main" id="{933AD4D1-035C-4B0B-8CCF-210BA5D594D7}"/>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rtl="0"/>
              <a:t>14</a:t>
            </a:fld>
            <a:endParaRPr lang="fr-FR"/>
          </a:p>
        </p:txBody>
      </p:sp>
      <p:sp>
        <p:nvSpPr>
          <p:cNvPr id="2" name="Espace réservé de la date 5">
            <a:extLst>
              <a:ext uri="{FF2B5EF4-FFF2-40B4-BE49-F238E27FC236}">
                <a16:creationId xmlns:a16="http://schemas.microsoft.com/office/drawing/2014/main" id="{19F03DB4-2611-4370-5DB2-3B530DE3C15B}"/>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8" name="Espace réservé du pied de page 4">
            <a:extLst>
              <a:ext uri="{FF2B5EF4-FFF2-40B4-BE49-F238E27FC236}">
                <a16:creationId xmlns:a16="http://schemas.microsoft.com/office/drawing/2014/main" id="{72C185E5-3CB6-1A36-E063-1C45E1D8558A}"/>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9" name="Image 8">
            <a:extLst>
              <a:ext uri="{FF2B5EF4-FFF2-40B4-BE49-F238E27FC236}">
                <a16:creationId xmlns:a16="http://schemas.microsoft.com/office/drawing/2014/main" id="{53CF4E5E-2F3D-7081-146A-BA4D2716B2BB}"/>
              </a:ext>
            </a:extLst>
          </p:cNvPr>
          <p:cNvPicPr>
            <a:picLocks noChangeAspect="1"/>
          </p:cNvPicPr>
          <p:nvPr/>
        </p:nvPicPr>
        <p:blipFill>
          <a:blip r:embed="rId4"/>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pic>
        <p:nvPicPr>
          <p:cNvPr id="13" name="Espace réservé du contenu 12" descr="Une image contenant dessin, art, illustration, conception&#10;&#10;Description générée automatiquement">
            <a:extLst>
              <a:ext uri="{FF2B5EF4-FFF2-40B4-BE49-F238E27FC236}">
                <a16:creationId xmlns:a16="http://schemas.microsoft.com/office/drawing/2014/main" id="{318B6E6D-C0F8-E84F-61D2-B9F45DAB5FE0}"/>
              </a:ext>
            </a:extLst>
          </p:cNvPr>
          <p:cNvPicPr>
            <a:picLocks noGrp="1" noChangeAspect="1"/>
          </p:cNvPicPr>
          <p:nvPr>
            <p:ph idx="1"/>
          </p:nvPr>
        </p:nvPicPr>
        <p:blipFill>
          <a:blip r:embed="rId5"/>
          <a:stretch>
            <a:fillRect/>
          </a:stretch>
        </p:blipFill>
        <p:spPr>
          <a:xfrm>
            <a:off x="7123112" y="3152775"/>
            <a:ext cx="3429000" cy="1905000"/>
          </a:xfrm>
        </p:spPr>
      </p:pic>
    </p:spTree>
    <p:extLst>
      <p:ext uri="{BB962C8B-B14F-4D97-AF65-F5344CB8AC3E}">
        <p14:creationId xmlns:p14="http://schemas.microsoft.com/office/powerpoint/2010/main" val="202184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684294-49A0-4C63-A7D7-E3BF9E591F59}"/>
              </a:ext>
            </a:extLst>
          </p:cNvPr>
          <p:cNvSpPr>
            <a:spLocks noGrp="1"/>
          </p:cNvSpPr>
          <p:nvPr>
            <p:ph type="title"/>
          </p:nvPr>
        </p:nvSpPr>
        <p:spPr>
          <a:xfrm>
            <a:off x="985265" y="670409"/>
            <a:ext cx="6562344" cy="640080"/>
          </a:xfrm>
        </p:spPr>
        <p:txBody>
          <a:bodyPr rtlCol="0">
            <a:normAutofit/>
          </a:bodyPr>
          <a:lstStyle/>
          <a:p>
            <a:pPr rtl="0"/>
            <a:r>
              <a:rPr lang="fr-FR" sz="2800" dirty="0">
                <a:effectLst>
                  <a:outerShdw blurRad="38100" dist="38100" dir="2700000" algn="tl">
                    <a:srgbClr val="000000">
                      <a:alpha val="43137"/>
                    </a:srgbClr>
                  </a:outerShdw>
                </a:effectLst>
              </a:rPr>
              <a:t>TRANSFORMATIONS D’IMAGES</a:t>
            </a:r>
          </a:p>
        </p:txBody>
      </p:sp>
      <p:sp>
        <p:nvSpPr>
          <p:cNvPr id="110" name="Espace réservé de la date 5">
            <a:extLst>
              <a:ext uri="{FF2B5EF4-FFF2-40B4-BE49-F238E27FC236}">
                <a16:creationId xmlns:a16="http://schemas.microsoft.com/office/drawing/2014/main" id="{A5834F70-DE4A-4B96-D54C-D1807CFEE2B5}"/>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111" name="Espace réservé du pied de page 4">
            <a:extLst>
              <a:ext uri="{FF2B5EF4-FFF2-40B4-BE49-F238E27FC236}">
                <a16:creationId xmlns:a16="http://schemas.microsoft.com/office/drawing/2014/main" id="{B9B4A77F-3A5C-D71B-A924-3A8BDB104423}"/>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12" name="Image 111">
            <a:extLst>
              <a:ext uri="{FF2B5EF4-FFF2-40B4-BE49-F238E27FC236}">
                <a16:creationId xmlns:a16="http://schemas.microsoft.com/office/drawing/2014/main" id="{3EA8C3C1-836C-C6FA-7C4D-184C80BEA9BB}"/>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pic>
        <p:nvPicPr>
          <p:cNvPr id="114" name="Image 113" descr="Une image contenant canapé&#10;&#10;Description générée automatiquement">
            <a:extLst>
              <a:ext uri="{FF2B5EF4-FFF2-40B4-BE49-F238E27FC236}">
                <a16:creationId xmlns:a16="http://schemas.microsoft.com/office/drawing/2014/main" id="{28A7A8AC-E00D-3AA5-45CF-F1CC2CD4072C}"/>
              </a:ext>
            </a:extLst>
          </p:cNvPr>
          <p:cNvPicPr>
            <a:picLocks noChangeAspect="1"/>
          </p:cNvPicPr>
          <p:nvPr/>
        </p:nvPicPr>
        <p:blipFill>
          <a:blip r:embed="rId4"/>
          <a:stretch>
            <a:fillRect/>
          </a:stretch>
        </p:blipFill>
        <p:spPr>
          <a:xfrm>
            <a:off x="5340207" y="2129507"/>
            <a:ext cx="6105662" cy="3159817"/>
          </a:xfrm>
          <a:prstGeom prst="rect">
            <a:avLst/>
          </a:prstGeom>
        </p:spPr>
      </p:pic>
      <p:pic>
        <p:nvPicPr>
          <p:cNvPr id="116" name="Image 115" descr="Une image contenant serviette&#10;&#10;Description générée automatiquement">
            <a:extLst>
              <a:ext uri="{FF2B5EF4-FFF2-40B4-BE49-F238E27FC236}">
                <a16:creationId xmlns:a16="http://schemas.microsoft.com/office/drawing/2014/main" id="{7D110460-444D-D9F6-169C-357A9B2F207F}"/>
              </a:ext>
            </a:extLst>
          </p:cNvPr>
          <p:cNvPicPr>
            <a:picLocks noChangeAspect="1"/>
          </p:cNvPicPr>
          <p:nvPr/>
        </p:nvPicPr>
        <p:blipFill>
          <a:blip r:embed="rId5"/>
          <a:stretch>
            <a:fillRect/>
          </a:stretch>
        </p:blipFill>
        <p:spPr>
          <a:xfrm>
            <a:off x="985265" y="2844303"/>
            <a:ext cx="2746051" cy="1637823"/>
          </a:xfrm>
          <a:prstGeom prst="rect">
            <a:avLst/>
          </a:prstGeom>
        </p:spPr>
      </p:pic>
      <p:pic>
        <p:nvPicPr>
          <p:cNvPr id="118" name="Image 117" descr="Une image contenant croquis, cercle, Police, blanc&#10;&#10;Description générée automatiquement">
            <a:extLst>
              <a:ext uri="{FF2B5EF4-FFF2-40B4-BE49-F238E27FC236}">
                <a16:creationId xmlns:a16="http://schemas.microsoft.com/office/drawing/2014/main" id="{990DADC9-13F5-78A0-51C2-9CAC922B293A}"/>
              </a:ext>
            </a:extLst>
          </p:cNvPr>
          <p:cNvPicPr>
            <a:picLocks noChangeAspect="1"/>
          </p:cNvPicPr>
          <p:nvPr/>
        </p:nvPicPr>
        <p:blipFill rotWithShape="1">
          <a:blip r:embed="rId6"/>
          <a:srcRect l="20420" t="23759" r="20415" b="23335"/>
          <a:stretch/>
        </p:blipFill>
        <p:spPr>
          <a:xfrm>
            <a:off x="4011366" y="3194284"/>
            <a:ext cx="1048791" cy="937860"/>
          </a:xfrm>
          <a:prstGeom prst="rect">
            <a:avLst/>
          </a:prstGeom>
        </p:spPr>
      </p:pic>
      <p:cxnSp>
        <p:nvCxnSpPr>
          <p:cNvPr id="120" name="Connecteur droit 119">
            <a:extLst>
              <a:ext uri="{FF2B5EF4-FFF2-40B4-BE49-F238E27FC236}">
                <a16:creationId xmlns:a16="http://schemas.microsoft.com/office/drawing/2014/main" id="{AADE99EF-F02C-942F-7799-8E524B5BD860}"/>
              </a:ext>
            </a:extLst>
          </p:cNvPr>
          <p:cNvCxnSpPr>
            <a:cxnSpLocks/>
          </p:cNvCxnSpPr>
          <p:nvPr/>
        </p:nvCxnSpPr>
        <p:spPr>
          <a:xfrm>
            <a:off x="1109472" y="1310489"/>
            <a:ext cx="4986528" cy="0"/>
          </a:xfrm>
          <a:prstGeom prst="line">
            <a:avLst/>
          </a:prstGeom>
          <a:ln w="41275">
            <a:solidFill>
              <a:schemeClr val="tx1">
                <a:lumMod val="50000"/>
                <a:lumOff val="50000"/>
              </a:schemeClr>
            </a:solidFill>
            <a:prstDash val="dash"/>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23" name="Rectangle : coins arrondis 122">
            <a:extLst>
              <a:ext uri="{FF2B5EF4-FFF2-40B4-BE49-F238E27FC236}">
                <a16:creationId xmlns:a16="http://schemas.microsoft.com/office/drawing/2014/main" id="{46097DEF-801F-9B1C-C478-D5BFFC58A241}"/>
              </a:ext>
            </a:extLst>
          </p:cNvPr>
          <p:cNvSpPr/>
          <p:nvPr/>
        </p:nvSpPr>
        <p:spPr>
          <a:xfrm>
            <a:off x="1315874" y="2178351"/>
            <a:ext cx="2084832" cy="365125"/>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Image originale</a:t>
            </a:r>
          </a:p>
        </p:txBody>
      </p:sp>
      <p:sp>
        <p:nvSpPr>
          <p:cNvPr id="124" name="ZoneTexte 123">
            <a:extLst>
              <a:ext uri="{FF2B5EF4-FFF2-40B4-BE49-F238E27FC236}">
                <a16:creationId xmlns:a16="http://schemas.microsoft.com/office/drawing/2014/main" id="{52A263C8-4332-C37B-992B-523485BBD05F}"/>
              </a:ext>
            </a:extLst>
          </p:cNvPr>
          <p:cNvSpPr txBox="1"/>
          <p:nvPr/>
        </p:nvSpPr>
        <p:spPr>
          <a:xfrm>
            <a:off x="6096000" y="1489165"/>
            <a:ext cx="4986529" cy="461665"/>
          </a:xfrm>
          <a:prstGeom prst="rect">
            <a:avLst/>
          </a:prstGeom>
          <a:solidFill>
            <a:schemeClr val="accent6">
              <a:lumMod val="25000"/>
              <a:lumOff val="75000"/>
            </a:schemeClr>
          </a:solidFill>
        </p:spPr>
        <p:txBody>
          <a:bodyPr wrap="square" rtlCol="0">
            <a:spAutoFit/>
          </a:bodyPr>
          <a:lstStyle/>
          <a:p>
            <a:pPr algn="just"/>
            <a:r>
              <a:rPr lang="fr-FR" sz="1200" dirty="0"/>
              <a:t>Série de manipulations d'image utilisant l'algorithme SIFT pour repérer des emplacements d'intérêt et extraire des descripteurs à partir d'une image</a:t>
            </a:r>
          </a:p>
        </p:txBody>
      </p:sp>
      <p:sp>
        <p:nvSpPr>
          <p:cNvPr id="125" name="ZoneTexte 124">
            <a:extLst>
              <a:ext uri="{FF2B5EF4-FFF2-40B4-BE49-F238E27FC236}">
                <a16:creationId xmlns:a16="http://schemas.microsoft.com/office/drawing/2014/main" id="{E4AA59C3-16AE-7A2B-088C-FD6B7700E965}"/>
              </a:ext>
            </a:extLst>
          </p:cNvPr>
          <p:cNvSpPr txBox="1"/>
          <p:nvPr/>
        </p:nvSpPr>
        <p:spPr>
          <a:xfrm>
            <a:off x="900684" y="5572901"/>
            <a:ext cx="10390632" cy="461665"/>
          </a:xfrm>
          <a:prstGeom prst="rect">
            <a:avLst/>
          </a:prstGeom>
          <a:solidFill>
            <a:schemeClr val="accent5">
              <a:lumMod val="90000"/>
            </a:schemeClr>
          </a:solidFill>
        </p:spPr>
        <p:txBody>
          <a:bodyPr wrap="square" rtlCol="0">
            <a:spAutoFit/>
          </a:bodyPr>
          <a:lstStyle/>
          <a:p>
            <a:pPr algn="just"/>
            <a:r>
              <a:rPr lang="fr-FR" sz="1200" dirty="0"/>
              <a:t>Cette manipulation d'image comprend le filtrage Gaussien pour réduire le bruit, la conversion en niveaux de gris, l'égalisation d'histogramme pour améliorer le contraste, le redimensionnement à 224x224 pixels, et enfin, la détection de points d'intérêt et de descripteurs à l'aide de l'algorithme SIFT.</a:t>
            </a:r>
          </a:p>
        </p:txBody>
      </p:sp>
    </p:spTree>
    <p:extLst>
      <p:ext uri="{BB962C8B-B14F-4D97-AF65-F5344CB8AC3E}">
        <p14:creationId xmlns:p14="http://schemas.microsoft.com/office/powerpoint/2010/main" val="344161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971188AF-1B8F-40DD-90B1-DC0F52BA46BA}"/>
              </a:ext>
            </a:extLst>
          </p:cNvPr>
          <p:cNvSpPr>
            <a:spLocks noGrp="1"/>
          </p:cNvSpPr>
          <p:nvPr>
            <p:ph type="title"/>
          </p:nvPr>
        </p:nvSpPr>
        <p:spPr>
          <a:xfrm>
            <a:off x="844355" y="477807"/>
            <a:ext cx="10515600" cy="640080"/>
          </a:xfrm>
        </p:spPr>
        <p:txBody>
          <a:bodyPr rtlCol="0">
            <a:normAutofit/>
          </a:bodyPr>
          <a:lstStyle/>
          <a:p>
            <a:pPr rtl="0"/>
            <a:r>
              <a:rPr lang="fr-FR" sz="2400" u="sng" dirty="0">
                <a:effectLst>
                  <a:outerShdw blurRad="38100" dist="38100" dir="2700000" algn="tl">
                    <a:srgbClr val="000000">
                      <a:alpha val="43137"/>
                    </a:srgbClr>
                  </a:outerShdw>
                </a:effectLst>
              </a:rPr>
              <a:t>Données visuelles </a:t>
            </a:r>
            <a:r>
              <a:rPr lang="fr-FR" sz="2400" dirty="0">
                <a:effectLst>
                  <a:outerShdw blurRad="38100" dist="38100" dir="2700000" algn="tl">
                    <a:srgbClr val="000000">
                      <a:alpha val="43137"/>
                    </a:srgbClr>
                  </a:outerShdw>
                </a:effectLst>
              </a:rPr>
              <a:t>: extraction de features</a:t>
            </a:r>
          </a:p>
        </p:txBody>
      </p:sp>
      <p:sp>
        <p:nvSpPr>
          <p:cNvPr id="17" name="Espace réservé de la date 5">
            <a:extLst>
              <a:ext uri="{FF2B5EF4-FFF2-40B4-BE49-F238E27FC236}">
                <a16:creationId xmlns:a16="http://schemas.microsoft.com/office/drawing/2014/main" id="{18FD67A2-A6B5-CFC2-80AB-B312A197A355}"/>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18" name="Espace réservé du pied de page 4">
            <a:extLst>
              <a:ext uri="{FF2B5EF4-FFF2-40B4-BE49-F238E27FC236}">
                <a16:creationId xmlns:a16="http://schemas.microsoft.com/office/drawing/2014/main" id="{BBB42D8F-9AFD-7A20-9908-EC8FF5325992}"/>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9" name="Image 18">
            <a:extLst>
              <a:ext uri="{FF2B5EF4-FFF2-40B4-BE49-F238E27FC236}">
                <a16:creationId xmlns:a16="http://schemas.microsoft.com/office/drawing/2014/main" id="{2BC385AE-B759-82DF-7137-A8C0F7DCC687}"/>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20" name="ZoneTexte 19">
            <a:extLst>
              <a:ext uri="{FF2B5EF4-FFF2-40B4-BE49-F238E27FC236}">
                <a16:creationId xmlns:a16="http://schemas.microsoft.com/office/drawing/2014/main" id="{77EA0834-803E-B275-DFD5-BB638C757670}"/>
              </a:ext>
            </a:extLst>
          </p:cNvPr>
          <p:cNvSpPr txBox="1"/>
          <p:nvPr/>
        </p:nvSpPr>
        <p:spPr>
          <a:xfrm>
            <a:off x="1252728" y="1307069"/>
            <a:ext cx="5660136" cy="307777"/>
          </a:xfrm>
          <a:prstGeom prst="rect">
            <a:avLst/>
          </a:prstGeom>
          <a:noFill/>
        </p:spPr>
        <p:txBody>
          <a:bodyPr wrap="square" rtlCol="0">
            <a:spAutoFit/>
          </a:bodyPr>
          <a:lstStyle/>
          <a:p>
            <a:pPr marL="285750" indent="-285750">
              <a:buFont typeface="Arial" panose="020B0604020202020204" pitchFamily="34" charset="0"/>
              <a:buChar char="•"/>
            </a:pPr>
            <a:r>
              <a:rPr lang="fr-FR" sz="1400" dirty="0"/>
              <a:t>Création de features à partir des informations recueillies dans l’image </a:t>
            </a:r>
          </a:p>
        </p:txBody>
      </p:sp>
      <p:grpSp>
        <p:nvGrpSpPr>
          <p:cNvPr id="50" name="Groupe 49">
            <a:extLst>
              <a:ext uri="{FF2B5EF4-FFF2-40B4-BE49-F238E27FC236}">
                <a16:creationId xmlns:a16="http://schemas.microsoft.com/office/drawing/2014/main" id="{1970D3E8-42F0-563B-7E05-B602C4EC35F2}"/>
              </a:ext>
            </a:extLst>
          </p:cNvPr>
          <p:cNvGrpSpPr/>
          <p:nvPr/>
        </p:nvGrpSpPr>
        <p:grpSpPr>
          <a:xfrm>
            <a:off x="368808" y="2618926"/>
            <a:ext cx="5132832" cy="2739201"/>
            <a:chOff x="368808" y="2731007"/>
            <a:chExt cx="5132832" cy="2739201"/>
          </a:xfrm>
        </p:grpSpPr>
        <p:pic>
          <p:nvPicPr>
            <p:cNvPr id="22" name="Image 21" descr="Une image contenant texte, ligne, diagramme, capture d’écran&#10;&#10;Description générée automatiquement">
              <a:extLst>
                <a:ext uri="{FF2B5EF4-FFF2-40B4-BE49-F238E27FC236}">
                  <a16:creationId xmlns:a16="http://schemas.microsoft.com/office/drawing/2014/main" id="{AF4DD34F-60DB-7C1A-CF11-F99EBFB9AB4A}"/>
                </a:ext>
              </a:extLst>
            </p:cNvPr>
            <p:cNvPicPr>
              <a:picLocks noChangeAspect="1"/>
            </p:cNvPicPr>
            <p:nvPr/>
          </p:nvPicPr>
          <p:blipFill>
            <a:blip r:embed="rId4"/>
            <a:stretch>
              <a:fillRect/>
            </a:stretch>
          </p:blipFill>
          <p:spPr>
            <a:xfrm>
              <a:off x="473149" y="2731007"/>
              <a:ext cx="3882702" cy="2099601"/>
            </a:xfrm>
            <a:prstGeom prst="rect">
              <a:avLst/>
            </a:prstGeom>
          </p:spPr>
        </p:pic>
        <p:sp>
          <p:nvSpPr>
            <p:cNvPr id="25" name="ZoneTexte 24">
              <a:extLst>
                <a:ext uri="{FF2B5EF4-FFF2-40B4-BE49-F238E27FC236}">
                  <a16:creationId xmlns:a16="http://schemas.microsoft.com/office/drawing/2014/main" id="{7A49C048-6F05-68C3-CDF2-4F27228D9B2F}"/>
                </a:ext>
              </a:extLst>
            </p:cNvPr>
            <p:cNvSpPr txBox="1"/>
            <p:nvPr/>
          </p:nvSpPr>
          <p:spPr>
            <a:xfrm>
              <a:off x="368808" y="5162431"/>
              <a:ext cx="5132832" cy="307777"/>
            </a:xfrm>
            <a:prstGeom prst="rect">
              <a:avLst/>
            </a:prstGeom>
            <a:noFill/>
          </p:spPr>
          <p:txBody>
            <a:bodyPr wrap="square" rtlCol="0">
              <a:spAutoFit/>
            </a:bodyPr>
            <a:lstStyle/>
            <a:p>
              <a:pPr marL="285750" indent="-285750">
                <a:buFont typeface="Arial" panose="020B0604020202020204" pitchFamily="34" charset="0"/>
                <a:buChar char="•"/>
              </a:pPr>
              <a:r>
                <a:rPr lang="fr-FR" sz="1400" dirty="0"/>
                <a:t>Obtention d’un </a:t>
              </a:r>
              <a:r>
                <a:rPr lang="fr-FR" sz="1400" dirty="0" err="1"/>
                <a:t>array</a:t>
              </a:r>
              <a:r>
                <a:rPr lang="fr-FR" sz="1400" dirty="0"/>
                <a:t> « vecteur »</a:t>
              </a:r>
            </a:p>
          </p:txBody>
        </p:sp>
        <p:cxnSp>
          <p:nvCxnSpPr>
            <p:cNvPr id="30" name="Connecteur : en arc 29">
              <a:extLst>
                <a:ext uri="{FF2B5EF4-FFF2-40B4-BE49-F238E27FC236}">
                  <a16:creationId xmlns:a16="http://schemas.microsoft.com/office/drawing/2014/main" id="{56263C23-D169-8626-4A7A-634E52CE36F5}"/>
                </a:ext>
              </a:extLst>
            </p:cNvPr>
            <p:cNvCxnSpPr>
              <a:cxnSpLocks/>
            </p:cNvCxnSpPr>
            <p:nvPr/>
          </p:nvCxnSpPr>
          <p:spPr>
            <a:xfrm rot="5400000" flipH="1" flipV="1">
              <a:off x="2994357" y="4663855"/>
              <a:ext cx="805278" cy="527303"/>
            </a:xfrm>
            <a:prstGeom prst="curvedConnector3">
              <a:avLst>
                <a:gd name="adj1" fmla="val 6093"/>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grpSp>
      <p:sp>
        <p:nvSpPr>
          <p:cNvPr id="44" name="ZoneTexte 43">
            <a:extLst>
              <a:ext uri="{FF2B5EF4-FFF2-40B4-BE49-F238E27FC236}">
                <a16:creationId xmlns:a16="http://schemas.microsoft.com/office/drawing/2014/main" id="{2B9DD672-CAAA-3083-521D-91488DDB3A62}"/>
              </a:ext>
            </a:extLst>
          </p:cNvPr>
          <p:cNvSpPr txBox="1"/>
          <p:nvPr/>
        </p:nvSpPr>
        <p:spPr>
          <a:xfrm>
            <a:off x="1656847" y="1692815"/>
            <a:ext cx="5398008" cy="461665"/>
          </a:xfrm>
          <a:prstGeom prst="rect">
            <a:avLst/>
          </a:prstGeom>
          <a:solidFill>
            <a:schemeClr val="accent4"/>
          </a:solidFill>
        </p:spPr>
        <p:txBody>
          <a:bodyPr wrap="square" rtlCol="0">
            <a:spAutoFit/>
          </a:bodyPr>
          <a:lstStyle/>
          <a:p>
            <a:r>
              <a:rPr lang="fr-FR" sz="1200" dirty="0"/>
              <a:t>Le principe de la création de features par l'algorithme SIFT repose sur la détection et la description de points d'intérêt uniques et distinctifs dans une image</a:t>
            </a:r>
          </a:p>
        </p:txBody>
      </p:sp>
      <p:grpSp>
        <p:nvGrpSpPr>
          <p:cNvPr id="51" name="Groupe 50">
            <a:extLst>
              <a:ext uri="{FF2B5EF4-FFF2-40B4-BE49-F238E27FC236}">
                <a16:creationId xmlns:a16="http://schemas.microsoft.com/office/drawing/2014/main" id="{CC2CE46B-7A69-D594-EE92-50507E59199E}"/>
              </a:ext>
            </a:extLst>
          </p:cNvPr>
          <p:cNvGrpSpPr/>
          <p:nvPr/>
        </p:nvGrpSpPr>
        <p:grpSpPr>
          <a:xfrm>
            <a:off x="5576998" y="2385312"/>
            <a:ext cx="2315386" cy="3824830"/>
            <a:chOff x="5264443" y="2316094"/>
            <a:chExt cx="2315386" cy="3824830"/>
          </a:xfrm>
        </p:grpSpPr>
        <p:sp>
          <p:nvSpPr>
            <p:cNvPr id="23" name="Rectangle 22">
              <a:extLst>
                <a:ext uri="{FF2B5EF4-FFF2-40B4-BE49-F238E27FC236}">
                  <a16:creationId xmlns:a16="http://schemas.microsoft.com/office/drawing/2014/main" id="{9140711F-2B55-8D1F-16E6-4577BAC8E76C}"/>
                </a:ext>
              </a:extLst>
            </p:cNvPr>
            <p:cNvSpPr/>
            <p:nvPr/>
          </p:nvSpPr>
          <p:spPr>
            <a:xfrm>
              <a:off x="5264443" y="2316094"/>
              <a:ext cx="2302508" cy="1767234"/>
            </a:xfrm>
            <a:prstGeom prst="rect">
              <a:avLst/>
            </a:prstGeom>
            <a:solidFill>
              <a:schemeClr val="accent6">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dirty="0">
                  <a:solidFill>
                    <a:schemeClr val="tx1"/>
                  </a:solidFill>
                </a:rPr>
                <a:t>L'algorithme identifie d'abord les points-clés ou </a:t>
              </a:r>
              <a:r>
                <a:rPr lang="fr-FR" sz="1200" dirty="0" err="1">
                  <a:solidFill>
                    <a:schemeClr val="tx1"/>
                  </a:solidFill>
                </a:rPr>
                <a:t>keypoints</a:t>
              </a:r>
              <a:r>
                <a:rPr lang="fr-FR" sz="1200" dirty="0">
                  <a:solidFill>
                    <a:schemeClr val="tx1"/>
                  </a:solidFill>
                </a:rPr>
                <a:t> en recherchant les régions de l'image présentant des variations significatives d'intensité et de structure</a:t>
              </a:r>
            </a:p>
          </p:txBody>
        </p:sp>
        <p:sp>
          <p:nvSpPr>
            <p:cNvPr id="45" name="Rectangle 44">
              <a:extLst>
                <a:ext uri="{FF2B5EF4-FFF2-40B4-BE49-F238E27FC236}">
                  <a16:creationId xmlns:a16="http://schemas.microsoft.com/office/drawing/2014/main" id="{F0114603-A435-A709-0706-93798F835A4B}"/>
                </a:ext>
              </a:extLst>
            </p:cNvPr>
            <p:cNvSpPr/>
            <p:nvPr/>
          </p:nvSpPr>
          <p:spPr>
            <a:xfrm>
              <a:off x="5277321" y="4373690"/>
              <a:ext cx="2302508" cy="1767234"/>
            </a:xfrm>
            <a:prstGeom prst="rect">
              <a:avLst/>
            </a:prstGeom>
            <a:solidFill>
              <a:schemeClr val="accent6">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dirty="0">
                  <a:solidFill>
                    <a:schemeClr val="tx1"/>
                  </a:solidFill>
                </a:rPr>
                <a:t>Pour chaque </a:t>
              </a:r>
              <a:r>
                <a:rPr lang="fr-FR" sz="1200" dirty="0" err="1">
                  <a:solidFill>
                    <a:schemeClr val="tx1"/>
                  </a:solidFill>
                </a:rPr>
                <a:t>keypoint</a:t>
              </a:r>
              <a:r>
                <a:rPr lang="fr-FR" sz="1200" dirty="0">
                  <a:solidFill>
                    <a:schemeClr val="tx1"/>
                  </a:solidFill>
                </a:rPr>
                <a:t>, SIFT calcule un descripteur qui capture les informations environnantes de manière caractéristique</a:t>
              </a:r>
            </a:p>
          </p:txBody>
        </p:sp>
      </p:grpSp>
      <p:grpSp>
        <p:nvGrpSpPr>
          <p:cNvPr id="52" name="Groupe 51">
            <a:extLst>
              <a:ext uri="{FF2B5EF4-FFF2-40B4-BE49-F238E27FC236}">
                <a16:creationId xmlns:a16="http://schemas.microsoft.com/office/drawing/2014/main" id="{C496C43B-DA62-EB53-856D-4550A79B900E}"/>
              </a:ext>
            </a:extLst>
          </p:cNvPr>
          <p:cNvGrpSpPr/>
          <p:nvPr/>
        </p:nvGrpSpPr>
        <p:grpSpPr>
          <a:xfrm>
            <a:off x="8260079" y="2008176"/>
            <a:ext cx="3076072" cy="4228396"/>
            <a:chOff x="8260079" y="1837488"/>
            <a:chExt cx="3076072" cy="4228396"/>
          </a:xfrm>
        </p:grpSpPr>
        <p:pic>
          <p:nvPicPr>
            <p:cNvPr id="47" name="Image 46" descr="Une image contenant texte, menu, capture d’écran, Police&#10;&#10;Description générée automatiquement">
              <a:extLst>
                <a:ext uri="{FF2B5EF4-FFF2-40B4-BE49-F238E27FC236}">
                  <a16:creationId xmlns:a16="http://schemas.microsoft.com/office/drawing/2014/main" id="{F381CAFA-9392-063D-C94F-2EE7D94947F8}"/>
                </a:ext>
              </a:extLst>
            </p:cNvPr>
            <p:cNvPicPr>
              <a:picLocks noChangeAspect="1"/>
            </p:cNvPicPr>
            <p:nvPr/>
          </p:nvPicPr>
          <p:blipFill>
            <a:blip r:embed="rId5"/>
            <a:stretch>
              <a:fillRect/>
            </a:stretch>
          </p:blipFill>
          <p:spPr>
            <a:xfrm>
              <a:off x="8310219" y="2417300"/>
              <a:ext cx="2943636" cy="3648584"/>
            </a:xfrm>
            <a:prstGeom prst="rect">
              <a:avLst/>
            </a:prstGeom>
          </p:spPr>
        </p:pic>
        <p:sp>
          <p:nvSpPr>
            <p:cNvPr id="48" name="ZoneTexte 47">
              <a:extLst>
                <a:ext uri="{FF2B5EF4-FFF2-40B4-BE49-F238E27FC236}">
                  <a16:creationId xmlns:a16="http://schemas.microsoft.com/office/drawing/2014/main" id="{057E6280-25E5-4EC0-D39E-63CF6293B8EE}"/>
                </a:ext>
              </a:extLst>
            </p:cNvPr>
            <p:cNvSpPr txBox="1"/>
            <p:nvPr/>
          </p:nvSpPr>
          <p:spPr>
            <a:xfrm>
              <a:off x="8260079" y="1837488"/>
              <a:ext cx="3076072" cy="461665"/>
            </a:xfrm>
            <a:prstGeom prst="rect">
              <a:avLst/>
            </a:prstGeom>
            <a:solidFill>
              <a:schemeClr val="tx2">
                <a:lumMod val="60000"/>
                <a:lumOff val="40000"/>
              </a:schemeClr>
            </a:solidFill>
          </p:spPr>
          <p:txBody>
            <a:bodyPr wrap="square" rtlCol="0">
              <a:spAutoFit/>
            </a:bodyPr>
            <a:lstStyle/>
            <a:p>
              <a:pPr algn="ctr"/>
              <a:r>
                <a:rPr lang="fr-FR" sz="1200" dirty="0"/>
                <a:t>Un aperçu de la création de features par l'algorithme SIFT sur les 10 premières images</a:t>
              </a:r>
            </a:p>
          </p:txBody>
        </p:sp>
      </p:grpSp>
      <p:sp>
        <p:nvSpPr>
          <p:cNvPr id="49" name="ZoneTexte 48">
            <a:extLst>
              <a:ext uri="{FF2B5EF4-FFF2-40B4-BE49-F238E27FC236}">
                <a16:creationId xmlns:a16="http://schemas.microsoft.com/office/drawing/2014/main" id="{58F890DB-EE28-BBE5-8C88-AB284867E6BA}"/>
              </a:ext>
            </a:extLst>
          </p:cNvPr>
          <p:cNvSpPr txBox="1"/>
          <p:nvPr/>
        </p:nvSpPr>
        <p:spPr>
          <a:xfrm>
            <a:off x="368808" y="5766782"/>
            <a:ext cx="4788408" cy="276999"/>
          </a:xfrm>
          <a:prstGeom prst="rect">
            <a:avLst/>
          </a:prstGeom>
          <a:solidFill>
            <a:schemeClr val="accent5">
              <a:lumMod val="50000"/>
            </a:schemeClr>
          </a:solidFill>
        </p:spPr>
        <p:txBody>
          <a:bodyPr wrap="square" rtlCol="0">
            <a:spAutoFit/>
          </a:bodyPr>
          <a:lstStyle/>
          <a:p>
            <a:pPr marL="171450" indent="-171450">
              <a:buFont typeface="Wingdings" panose="05000000000000000000" pitchFamily="2" charset="2"/>
              <a:buChar char="Ø"/>
            </a:pPr>
            <a:r>
              <a:rPr lang="fr-FR" sz="1200" dirty="0"/>
              <a:t>Longueur des descripteurs SIFT sur l’ensemble des images :  </a:t>
            </a:r>
            <a:r>
              <a:rPr lang="fr-FR" sz="1200" b="1" dirty="0"/>
              <a:t>132920</a:t>
            </a:r>
          </a:p>
        </p:txBody>
      </p:sp>
      <p:cxnSp>
        <p:nvCxnSpPr>
          <p:cNvPr id="53" name="Connecteur droit 52">
            <a:extLst>
              <a:ext uri="{FF2B5EF4-FFF2-40B4-BE49-F238E27FC236}">
                <a16:creationId xmlns:a16="http://schemas.microsoft.com/office/drawing/2014/main" id="{C8C159C9-2494-2179-0A7E-39F6B21DD889}"/>
              </a:ext>
            </a:extLst>
          </p:cNvPr>
          <p:cNvCxnSpPr>
            <a:cxnSpLocks/>
          </p:cNvCxnSpPr>
          <p:nvPr/>
        </p:nvCxnSpPr>
        <p:spPr>
          <a:xfrm>
            <a:off x="3511296" y="1123832"/>
            <a:ext cx="4986528" cy="0"/>
          </a:xfrm>
          <a:prstGeom prst="line">
            <a:avLst/>
          </a:prstGeom>
          <a:ln w="41275">
            <a:solidFill>
              <a:schemeClr val="tx1">
                <a:lumMod val="50000"/>
                <a:lumOff val="50000"/>
              </a:schemeClr>
            </a:solidFill>
            <a:prstDash val="dash"/>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8493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e la date 5">
            <a:extLst>
              <a:ext uri="{FF2B5EF4-FFF2-40B4-BE49-F238E27FC236}">
                <a16:creationId xmlns:a16="http://schemas.microsoft.com/office/drawing/2014/main" id="{19598D18-F051-427F-E35B-77E286FD85D8}"/>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8" name="Espace réservé du pied de page 4">
            <a:extLst>
              <a:ext uri="{FF2B5EF4-FFF2-40B4-BE49-F238E27FC236}">
                <a16:creationId xmlns:a16="http://schemas.microsoft.com/office/drawing/2014/main" id="{D378C3F7-6E5A-549C-4F17-085703954853}"/>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9333939F-BB82-13A3-A403-19E651E577D3}"/>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14" name="Titre 3">
            <a:extLst>
              <a:ext uri="{FF2B5EF4-FFF2-40B4-BE49-F238E27FC236}">
                <a16:creationId xmlns:a16="http://schemas.microsoft.com/office/drawing/2014/main" id="{1E21163B-0F80-1A52-554D-BED95BA80DCA}"/>
              </a:ext>
            </a:extLst>
          </p:cNvPr>
          <p:cNvSpPr txBox="1">
            <a:spLocks/>
          </p:cNvSpPr>
          <p:nvPr/>
        </p:nvSpPr>
        <p:spPr>
          <a:xfrm>
            <a:off x="844355" y="477807"/>
            <a:ext cx="10515600" cy="6400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fr-FR" sz="2400" u="sng" dirty="0">
                <a:effectLst>
                  <a:outerShdw blurRad="38100" dist="38100" dir="2700000" algn="tl">
                    <a:srgbClr val="000000">
                      <a:alpha val="43137"/>
                    </a:srgbClr>
                  </a:outerShdw>
                </a:effectLst>
              </a:rPr>
              <a:t>Données visuelles </a:t>
            </a:r>
            <a:r>
              <a:rPr lang="fr-FR" sz="2400" dirty="0">
                <a:effectLst>
                  <a:outerShdw blurRad="38100" dist="38100" dir="2700000" algn="tl">
                    <a:srgbClr val="000000">
                      <a:alpha val="43137"/>
                    </a:srgbClr>
                  </a:outerShdw>
                </a:effectLst>
              </a:rPr>
              <a:t>: les 10 premiers histogrammes des features</a:t>
            </a:r>
          </a:p>
        </p:txBody>
      </p:sp>
      <p:cxnSp>
        <p:nvCxnSpPr>
          <p:cNvPr id="15" name="Connecteur droit 14">
            <a:extLst>
              <a:ext uri="{FF2B5EF4-FFF2-40B4-BE49-F238E27FC236}">
                <a16:creationId xmlns:a16="http://schemas.microsoft.com/office/drawing/2014/main" id="{557F612F-5305-DD3F-C20F-0D4763B3FDC3}"/>
              </a:ext>
            </a:extLst>
          </p:cNvPr>
          <p:cNvCxnSpPr>
            <a:cxnSpLocks/>
          </p:cNvCxnSpPr>
          <p:nvPr/>
        </p:nvCxnSpPr>
        <p:spPr>
          <a:xfrm>
            <a:off x="3511296" y="1148216"/>
            <a:ext cx="4986528" cy="0"/>
          </a:xfrm>
          <a:prstGeom prst="line">
            <a:avLst/>
          </a:prstGeom>
          <a:ln w="41275">
            <a:solidFill>
              <a:schemeClr val="tx1">
                <a:lumMod val="50000"/>
                <a:lumOff val="50000"/>
              </a:schemeClr>
            </a:solidFill>
            <a:prstDash val="dash"/>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7" name="Image 16" descr="Une image contenant texte, diagramme, ligne, Parallèle&#10;&#10;Description générée automatiquement">
            <a:extLst>
              <a:ext uri="{FF2B5EF4-FFF2-40B4-BE49-F238E27FC236}">
                <a16:creationId xmlns:a16="http://schemas.microsoft.com/office/drawing/2014/main" id="{36DEA4C2-1069-9EDF-8239-EC1DB7579C89}"/>
              </a:ext>
            </a:extLst>
          </p:cNvPr>
          <p:cNvPicPr>
            <a:picLocks noChangeAspect="1"/>
          </p:cNvPicPr>
          <p:nvPr/>
        </p:nvPicPr>
        <p:blipFill>
          <a:blip r:embed="rId4"/>
          <a:stretch>
            <a:fillRect/>
          </a:stretch>
        </p:blipFill>
        <p:spPr>
          <a:xfrm>
            <a:off x="2465928" y="1439762"/>
            <a:ext cx="8723183" cy="4625043"/>
          </a:xfrm>
          <a:prstGeom prst="rect">
            <a:avLst/>
          </a:prstGeom>
        </p:spPr>
      </p:pic>
      <p:sp>
        <p:nvSpPr>
          <p:cNvPr id="18" name="ZoneTexte 17">
            <a:extLst>
              <a:ext uri="{FF2B5EF4-FFF2-40B4-BE49-F238E27FC236}">
                <a16:creationId xmlns:a16="http://schemas.microsoft.com/office/drawing/2014/main" id="{85434FB4-8351-AF98-68F9-90EC139F7A26}"/>
              </a:ext>
            </a:extLst>
          </p:cNvPr>
          <p:cNvSpPr txBox="1"/>
          <p:nvPr/>
        </p:nvSpPr>
        <p:spPr>
          <a:xfrm>
            <a:off x="490728" y="1826558"/>
            <a:ext cx="1719072" cy="646331"/>
          </a:xfrm>
          <a:prstGeom prst="rect">
            <a:avLst/>
          </a:prstGeom>
          <a:solidFill>
            <a:schemeClr val="accent6">
              <a:lumMod val="25000"/>
              <a:lumOff val="75000"/>
            </a:schemeClr>
          </a:solidFill>
        </p:spPr>
        <p:txBody>
          <a:bodyPr wrap="square" rtlCol="0">
            <a:spAutoFit/>
          </a:bodyPr>
          <a:lstStyle/>
          <a:p>
            <a:pPr algn="ctr"/>
            <a:r>
              <a:rPr lang="fr-FR" sz="1200" dirty="0"/>
              <a:t>Nombre de clusters de descripteurs estimés pour SIFT est de :  </a:t>
            </a:r>
            <a:r>
              <a:rPr lang="fr-FR" sz="1200" b="1" dirty="0"/>
              <a:t>365</a:t>
            </a:r>
          </a:p>
        </p:txBody>
      </p:sp>
    </p:spTree>
    <p:extLst>
      <p:ext uri="{BB962C8B-B14F-4D97-AF65-F5344CB8AC3E}">
        <p14:creationId xmlns:p14="http://schemas.microsoft.com/office/powerpoint/2010/main" val="5669975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Espace réservé de la date 5">
            <a:extLst>
              <a:ext uri="{FF2B5EF4-FFF2-40B4-BE49-F238E27FC236}">
                <a16:creationId xmlns:a16="http://schemas.microsoft.com/office/drawing/2014/main" id="{8D7DB9F4-D0F8-9C2E-5F26-47F865454A1D}"/>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22" name="Espace réservé du pied de page 4">
            <a:extLst>
              <a:ext uri="{FF2B5EF4-FFF2-40B4-BE49-F238E27FC236}">
                <a16:creationId xmlns:a16="http://schemas.microsoft.com/office/drawing/2014/main" id="{6068752D-90BF-724A-788D-68DF1B1E52E9}"/>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23" name="Image 22">
            <a:extLst>
              <a:ext uri="{FF2B5EF4-FFF2-40B4-BE49-F238E27FC236}">
                <a16:creationId xmlns:a16="http://schemas.microsoft.com/office/drawing/2014/main" id="{644C5EE9-EDE4-987B-2DC4-48434EF5F7F1}"/>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pic>
        <p:nvPicPr>
          <p:cNvPr id="25" name="Image 24" descr="Une image contenant capture d’écran, diagramme, Caractère coloré, Tracé&#10;&#10;Description générée automatiquement">
            <a:extLst>
              <a:ext uri="{FF2B5EF4-FFF2-40B4-BE49-F238E27FC236}">
                <a16:creationId xmlns:a16="http://schemas.microsoft.com/office/drawing/2014/main" id="{4DD88053-44BC-47E0-10D9-71268AD70BA8}"/>
              </a:ext>
            </a:extLst>
          </p:cNvPr>
          <p:cNvPicPr>
            <a:picLocks noChangeAspect="1"/>
          </p:cNvPicPr>
          <p:nvPr/>
        </p:nvPicPr>
        <p:blipFill>
          <a:blip r:embed="rId4"/>
          <a:stretch>
            <a:fillRect/>
          </a:stretch>
        </p:blipFill>
        <p:spPr>
          <a:xfrm>
            <a:off x="2213943" y="2487167"/>
            <a:ext cx="7764113" cy="3078513"/>
          </a:xfrm>
          <a:prstGeom prst="rect">
            <a:avLst/>
          </a:prstGeom>
        </p:spPr>
      </p:pic>
      <p:sp>
        <p:nvSpPr>
          <p:cNvPr id="26" name="Titre 2">
            <a:extLst>
              <a:ext uri="{FF2B5EF4-FFF2-40B4-BE49-F238E27FC236}">
                <a16:creationId xmlns:a16="http://schemas.microsoft.com/office/drawing/2014/main" id="{8670C6AE-709A-6062-A659-18DC1794FE25}"/>
              </a:ext>
            </a:extLst>
          </p:cNvPr>
          <p:cNvSpPr>
            <a:spLocks noGrp="1"/>
          </p:cNvSpPr>
          <p:nvPr>
            <p:ph type="title"/>
          </p:nvPr>
        </p:nvSpPr>
        <p:spPr>
          <a:xfrm>
            <a:off x="1399408" y="1288222"/>
            <a:ext cx="7488560" cy="841248"/>
          </a:xfrm>
        </p:spPr>
        <p:txBody>
          <a:bodyPr>
            <a:normAutofit/>
          </a:bodyPr>
          <a:lstStyle/>
          <a:p>
            <a:r>
              <a:rPr lang="fr-FR" sz="2400" u="sng" dirty="0">
                <a:effectLst>
                  <a:outerShdw blurRad="38100" dist="38100" dir="2700000" algn="tl">
                    <a:srgbClr val="000000">
                      <a:alpha val="43137"/>
                    </a:srgbClr>
                  </a:outerShdw>
                </a:effectLst>
              </a:rPr>
              <a:t>Données visuelles :</a:t>
            </a:r>
            <a:r>
              <a:rPr lang="fr-FR" sz="2400" dirty="0">
                <a:effectLst>
                  <a:outerShdw blurRad="38100" dist="38100" dir="2700000" algn="tl">
                    <a:srgbClr val="000000">
                      <a:alpha val="43137"/>
                    </a:srgbClr>
                  </a:outerShdw>
                </a:effectLst>
              </a:rPr>
              <a:t> Clustering et création de features </a:t>
            </a:r>
            <a:endParaRPr lang="fr-FR" sz="2400" dirty="0"/>
          </a:p>
        </p:txBody>
      </p:sp>
      <p:sp>
        <p:nvSpPr>
          <p:cNvPr id="27" name="ZoneTexte 26">
            <a:extLst>
              <a:ext uri="{FF2B5EF4-FFF2-40B4-BE49-F238E27FC236}">
                <a16:creationId xmlns:a16="http://schemas.microsoft.com/office/drawing/2014/main" id="{06E0F1A2-1782-A967-F7FE-3C484B6407FD}"/>
              </a:ext>
            </a:extLst>
          </p:cNvPr>
          <p:cNvSpPr txBox="1"/>
          <p:nvPr/>
        </p:nvSpPr>
        <p:spPr>
          <a:xfrm>
            <a:off x="1887088" y="1997324"/>
            <a:ext cx="2465456" cy="307777"/>
          </a:xfrm>
          <a:prstGeom prst="rect">
            <a:avLst/>
          </a:prstGeom>
          <a:noFill/>
        </p:spPr>
        <p:txBody>
          <a:bodyPr wrap="square" rtlCol="0">
            <a:spAutoFit/>
          </a:bodyPr>
          <a:lstStyle/>
          <a:p>
            <a:r>
              <a:rPr lang="fr-FR" sz="1400" b="1" dirty="0"/>
              <a:t>Affichage 2D après t-SNE</a:t>
            </a:r>
          </a:p>
        </p:txBody>
      </p:sp>
    </p:spTree>
    <p:extLst>
      <p:ext uri="{BB962C8B-B14F-4D97-AF65-F5344CB8AC3E}">
        <p14:creationId xmlns:p14="http://schemas.microsoft.com/office/powerpoint/2010/main" val="4151694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e la date 5">
            <a:extLst>
              <a:ext uri="{FF2B5EF4-FFF2-40B4-BE49-F238E27FC236}">
                <a16:creationId xmlns:a16="http://schemas.microsoft.com/office/drawing/2014/main" id="{19598D18-F051-427F-E35B-77E286FD85D8}"/>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8" name="Espace réservé du pied de page 4">
            <a:extLst>
              <a:ext uri="{FF2B5EF4-FFF2-40B4-BE49-F238E27FC236}">
                <a16:creationId xmlns:a16="http://schemas.microsoft.com/office/drawing/2014/main" id="{D378C3F7-6E5A-549C-4F17-085703954853}"/>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9333939F-BB82-13A3-A403-19E651E577D3}"/>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2" name="Titre 2">
            <a:extLst>
              <a:ext uri="{FF2B5EF4-FFF2-40B4-BE49-F238E27FC236}">
                <a16:creationId xmlns:a16="http://schemas.microsoft.com/office/drawing/2014/main" id="{6514AD05-551D-7CB3-5C46-27E15C970242}"/>
              </a:ext>
            </a:extLst>
          </p:cNvPr>
          <p:cNvSpPr>
            <a:spLocks noGrp="1"/>
          </p:cNvSpPr>
          <p:nvPr>
            <p:ph type="title"/>
          </p:nvPr>
        </p:nvSpPr>
        <p:spPr>
          <a:xfrm>
            <a:off x="691896" y="292609"/>
            <a:ext cx="9951720" cy="841248"/>
          </a:xfrm>
        </p:spPr>
        <p:txBody>
          <a:bodyPr>
            <a:normAutofit/>
          </a:bodyPr>
          <a:lstStyle/>
          <a:p>
            <a:pPr algn="ctr"/>
            <a:r>
              <a:rPr lang="fr-FR" sz="2400" u="sng" dirty="0">
                <a:effectLst>
                  <a:outerShdw blurRad="38100" dist="38100" dir="2700000" algn="tl">
                    <a:srgbClr val="000000">
                      <a:alpha val="43137"/>
                    </a:srgbClr>
                  </a:outerShdw>
                </a:effectLst>
              </a:rPr>
              <a:t>Données visuelles :</a:t>
            </a:r>
            <a:r>
              <a:rPr lang="fr-FR" sz="2400" dirty="0">
                <a:effectLst>
                  <a:outerShdw blurRad="38100" dist="38100" dir="2700000" algn="tl">
                    <a:srgbClr val="000000">
                      <a:alpha val="43137"/>
                    </a:srgbClr>
                  </a:outerShdw>
                </a:effectLst>
              </a:rPr>
              <a:t> Entraînement d'un Modèle de Réseau de Neurones</a:t>
            </a:r>
            <a:endParaRPr lang="fr-FR" sz="2400" dirty="0"/>
          </a:p>
        </p:txBody>
      </p:sp>
      <p:pic>
        <p:nvPicPr>
          <p:cNvPr id="6" name="Image 5" descr="Une image contenant texte, capture d’écran, astronomie&#10;&#10;Description générée automatiquement">
            <a:extLst>
              <a:ext uri="{FF2B5EF4-FFF2-40B4-BE49-F238E27FC236}">
                <a16:creationId xmlns:a16="http://schemas.microsoft.com/office/drawing/2014/main" id="{8F1675AC-29DD-248D-C51C-037273F2B653}"/>
              </a:ext>
            </a:extLst>
          </p:cNvPr>
          <p:cNvPicPr>
            <a:picLocks noChangeAspect="1"/>
          </p:cNvPicPr>
          <p:nvPr/>
        </p:nvPicPr>
        <p:blipFill>
          <a:blip r:embed="rId4"/>
          <a:stretch>
            <a:fillRect/>
          </a:stretch>
        </p:blipFill>
        <p:spPr>
          <a:xfrm>
            <a:off x="963803" y="1614657"/>
            <a:ext cx="4483032" cy="4230589"/>
          </a:xfrm>
          <a:prstGeom prst="rect">
            <a:avLst/>
          </a:prstGeom>
        </p:spPr>
      </p:pic>
      <p:pic>
        <p:nvPicPr>
          <p:cNvPr id="13" name="Image 12" descr="Une image contenant texte, capture d’écran, Police, nombre&#10;&#10;Description générée automatiquement">
            <a:extLst>
              <a:ext uri="{FF2B5EF4-FFF2-40B4-BE49-F238E27FC236}">
                <a16:creationId xmlns:a16="http://schemas.microsoft.com/office/drawing/2014/main" id="{EF87BF78-A40B-2B43-8280-9E4D5595581C}"/>
              </a:ext>
            </a:extLst>
          </p:cNvPr>
          <p:cNvPicPr>
            <a:picLocks noChangeAspect="1"/>
          </p:cNvPicPr>
          <p:nvPr/>
        </p:nvPicPr>
        <p:blipFill>
          <a:blip r:embed="rId5"/>
          <a:stretch>
            <a:fillRect/>
          </a:stretch>
        </p:blipFill>
        <p:spPr>
          <a:xfrm>
            <a:off x="6129177" y="1907265"/>
            <a:ext cx="5029902" cy="3943900"/>
          </a:xfrm>
          <a:prstGeom prst="rect">
            <a:avLst/>
          </a:prstGeom>
        </p:spPr>
      </p:pic>
      <p:sp>
        <p:nvSpPr>
          <p:cNvPr id="16" name="ZoneTexte 15">
            <a:extLst>
              <a:ext uri="{FF2B5EF4-FFF2-40B4-BE49-F238E27FC236}">
                <a16:creationId xmlns:a16="http://schemas.microsoft.com/office/drawing/2014/main" id="{3CFDA9E1-CD1F-9D9A-E6DC-FB19DB69EC47}"/>
              </a:ext>
            </a:extLst>
          </p:cNvPr>
          <p:cNvSpPr txBox="1"/>
          <p:nvPr/>
        </p:nvSpPr>
        <p:spPr>
          <a:xfrm>
            <a:off x="6358128" y="1178338"/>
            <a:ext cx="4572000" cy="461665"/>
          </a:xfrm>
          <a:prstGeom prst="rect">
            <a:avLst/>
          </a:prstGeom>
          <a:solidFill>
            <a:schemeClr val="accent6">
              <a:lumMod val="25000"/>
              <a:lumOff val="75000"/>
            </a:schemeClr>
          </a:solidFill>
        </p:spPr>
        <p:txBody>
          <a:bodyPr wrap="square" rtlCol="0">
            <a:spAutoFit/>
          </a:bodyPr>
          <a:lstStyle/>
          <a:p>
            <a:r>
              <a:rPr lang="fr-FR" sz="1200" dirty="0"/>
              <a:t>Tableau présentant les paramètres utilisés dans le modèle de réseau de neurones :</a:t>
            </a:r>
          </a:p>
        </p:txBody>
      </p:sp>
      <p:sp>
        <p:nvSpPr>
          <p:cNvPr id="19" name="ZoneTexte 18">
            <a:extLst>
              <a:ext uri="{FF2B5EF4-FFF2-40B4-BE49-F238E27FC236}">
                <a16:creationId xmlns:a16="http://schemas.microsoft.com/office/drawing/2014/main" id="{0E4E98B0-1CA0-AACB-ADAA-744A9B59D5AC}"/>
              </a:ext>
            </a:extLst>
          </p:cNvPr>
          <p:cNvSpPr txBox="1"/>
          <p:nvPr/>
        </p:nvSpPr>
        <p:spPr>
          <a:xfrm>
            <a:off x="1237488" y="1195765"/>
            <a:ext cx="4023360" cy="276999"/>
          </a:xfrm>
          <a:prstGeom prst="rect">
            <a:avLst/>
          </a:prstGeom>
          <a:solidFill>
            <a:schemeClr val="tx2">
              <a:lumMod val="60000"/>
              <a:lumOff val="40000"/>
            </a:schemeClr>
          </a:solidFill>
        </p:spPr>
        <p:txBody>
          <a:bodyPr wrap="square" rtlCol="0">
            <a:spAutoFit/>
          </a:bodyPr>
          <a:lstStyle/>
          <a:p>
            <a:pPr algn="ctr"/>
            <a:r>
              <a:rPr lang="fr-FR" sz="1200" dirty="0"/>
              <a:t>Voici une représentation schématique de mon code</a:t>
            </a:r>
          </a:p>
        </p:txBody>
      </p:sp>
    </p:spTree>
    <p:extLst>
      <p:ext uri="{BB962C8B-B14F-4D97-AF65-F5344CB8AC3E}">
        <p14:creationId xmlns:p14="http://schemas.microsoft.com/office/powerpoint/2010/main" val="1071966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19F29B-F233-48AF-8261-F33A4E079E3E}"/>
              </a:ext>
            </a:extLst>
          </p:cNvPr>
          <p:cNvSpPr>
            <a:spLocks noGrp="1"/>
          </p:cNvSpPr>
          <p:nvPr>
            <p:ph type="title"/>
          </p:nvPr>
        </p:nvSpPr>
        <p:spPr>
          <a:xfrm>
            <a:off x="1109472" y="1037382"/>
            <a:ext cx="4986528" cy="611844"/>
          </a:xfrm>
        </p:spPr>
        <p:txBody>
          <a:bodyPr rtlCol="0">
            <a:normAutofit/>
          </a:bodyPr>
          <a:lstStyle/>
          <a:p>
            <a:pPr algn="ctr" rtl="0"/>
            <a:r>
              <a:rPr lang="fr-FR" sz="2400" u="sng" dirty="0">
                <a:effectLst>
                  <a:outerShdw blurRad="38100" dist="38100" dir="2700000" algn="tl">
                    <a:srgbClr val="000000">
                      <a:alpha val="43137"/>
                    </a:srgbClr>
                  </a:outerShdw>
                </a:effectLst>
              </a:rPr>
              <a:t>Rappel de la problématique </a:t>
            </a:r>
          </a:p>
        </p:txBody>
      </p:sp>
      <p:sp>
        <p:nvSpPr>
          <p:cNvPr id="6" name="Espace réservé de la date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rtlCol="0"/>
          <a:lstStyle/>
          <a:p>
            <a:pPr rtl="0"/>
            <a:r>
              <a:rPr lang="fr-FR" b="1" dirty="0">
                <a:solidFill>
                  <a:schemeClr val="bg1">
                    <a:lumMod val="95000"/>
                  </a:schemeClr>
                </a:solidFill>
              </a:rPr>
              <a:t>08/2023</a:t>
            </a:r>
          </a:p>
        </p:txBody>
      </p:sp>
      <p:sp>
        <p:nvSpPr>
          <p:cNvPr id="5" name="Espace réservé du pied de page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rtlCol="0"/>
          <a:lstStyle/>
          <a:p>
            <a:pPr rtl="0"/>
            <a:r>
              <a:rPr lang="fr-FR" b="1" dirty="0">
                <a:solidFill>
                  <a:schemeClr val="tx1"/>
                </a:solidFill>
              </a:rPr>
              <a:t>Alpha Oumar DIALLO / OPC / Projet / Data Science</a:t>
            </a:r>
          </a:p>
        </p:txBody>
      </p:sp>
      <p:sp>
        <p:nvSpPr>
          <p:cNvPr id="4" name="Espace réservé du numéro de diapositive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rtlCol="0"/>
          <a:lstStyle/>
          <a:p>
            <a:pPr rtl="0"/>
            <a:fld id="{19B51A1E-902D-48AF-9020-955120F399B6}" type="slidenum">
              <a:rPr lang="fr-FR" smtClean="0"/>
              <a:pPr/>
              <a:t>2</a:t>
            </a:fld>
            <a:endParaRPr lang="fr-FR" dirty="0"/>
          </a:p>
        </p:txBody>
      </p:sp>
      <p:grpSp>
        <p:nvGrpSpPr>
          <p:cNvPr id="18" name="Groupe 17">
            <a:extLst>
              <a:ext uri="{FF2B5EF4-FFF2-40B4-BE49-F238E27FC236}">
                <a16:creationId xmlns:a16="http://schemas.microsoft.com/office/drawing/2014/main" id="{19D9FBD9-80A6-959E-BD26-540B2AA7461B}"/>
              </a:ext>
            </a:extLst>
          </p:cNvPr>
          <p:cNvGrpSpPr/>
          <p:nvPr/>
        </p:nvGrpSpPr>
        <p:grpSpPr>
          <a:xfrm>
            <a:off x="1328928" y="1615249"/>
            <a:ext cx="4986528" cy="2129433"/>
            <a:chOff x="1328928" y="1615249"/>
            <a:chExt cx="4986528" cy="2129433"/>
          </a:xfrm>
        </p:grpSpPr>
        <p:pic>
          <p:nvPicPr>
            <p:cNvPr id="10" name="Image 9">
              <a:extLst>
                <a:ext uri="{FF2B5EF4-FFF2-40B4-BE49-F238E27FC236}">
                  <a16:creationId xmlns:a16="http://schemas.microsoft.com/office/drawing/2014/main" id="{1B657C7B-814F-6DA2-DBE2-F46B696EC7AF}"/>
                </a:ext>
              </a:extLst>
            </p:cNvPr>
            <p:cNvPicPr>
              <a:picLocks noChangeAspect="1"/>
            </p:cNvPicPr>
            <p:nvPr/>
          </p:nvPicPr>
          <p:blipFill>
            <a:blip r:embed="rId3"/>
            <a:stretch>
              <a:fillRect/>
            </a:stretch>
          </p:blipFill>
          <p:spPr>
            <a:xfrm>
              <a:off x="2573078" y="1615249"/>
              <a:ext cx="2455555" cy="1582103"/>
            </a:xfrm>
            <a:prstGeom prst="rect">
              <a:avLst/>
            </a:prstGeom>
          </p:spPr>
        </p:pic>
        <p:sp>
          <p:nvSpPr>
            <p:cNvPr id="13" name="Rectangle 12">
              <a:extLst>
                <a:ext uri="{FF2B5EF4-FFF2-40B4-BE49-F238E27FC236}">
                  <a16:creationId xmlns:a16="http://schemas.microsoft.com/office/drawing/2014/main" id="{3EBA54EC-A393-3B65-A9E8-C9788227D17B}"/>
                </a:ext>
              </a:extLst>
            </p:cNvPr>
            <p:cNvSpPr/>
            <p:nvPr/>
          </p:nvSpPr>
          <p:spPr>
            <a:xfrm>
              <a:off x="1328928" y="2481954"/>
              <a:ext cx="4986528" cy="1262728"/>
            </a:xfrm>
            <a:prstGeom prst="rect">
              <a:avLst/>
            </a:prstGeom>
            <a:solidFill>
              <a:srgbClr val="92D050">
                <a:alpha val="2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 coins arrondis 13">
              <a:extLst>
                <a:ext uri="{FF2B5EF4-FFF2-40B4-BE49-F238E27FC236}">
                  <a16:creationId xmlns:a16="http://schemas.microsoft.com/office/drawing/2014/main" id="{2F422D26-1954-CDCD-8B49-F3193430880F}"/>
                </a:ext>
              </a:extLst>
            </p:cNvPr>
            <p:cNvSpPr/>
            <p:nvPr/>
          </p:nvSpPr>
          <p:spPr>
            <a:xfrm>
              <a:off x="1503230" y="2985281"/>
              <a:ext cx="1082040" cy="64139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fr-FR" sz="1100" dirty="0"/>
                <a:t>Vendeurs sur la marketplace</a:t>
              </a:r>
            </a:p>
          </p:txBody>
        </p:sp>
        <p:sp>
          <p:nvSpPr>
            <p:cNvPr id="15" name="Rectangle : coins arrondis 14">
              <a:extLst>
                <a:ext uri="{FF2B5EF4-FFF2-40B4-BE49-F238E27FC236}">
                  <a16:creationId xmlns:a16="http://schemas.microsoft.com/office/drawing/2014/main" id="{DD71C867-764D-F068-81ED-E22601C91291}"/>
                </a:ext>
              </a:extLst>
            </p:cNvPr>
            <p:cNvSpPr/>
            <p:nvPr/>
          </p:nvSpPr>
          <p:spPr>
            <a:xfrm>
              <a:off x="3046955" y="2985281"/>
              <a:ext cx="1517512" cy="64139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fr-FR" sz="1100" dirty="0"/>
                <a:t>Articles</a:t>
              </a:r>
            </a:p>
            <a:p>
              <a:pPr algn="ctr"/>
              <a:r>
                <a:rPr lang="fr-FR" sz="1100" dirty="0"/>
                <a:t>(Description + Photo)</a:t>
              </a:r>
            </a:p>
          </p:txBody>
        </p:sp>
        <p:sp>
          <p:nvSpPr>
            <p:cNvPr id="16" name="Rectangle : coins arrondis 15">
              <a:extLst>
                <a:ext uri="{FF2B5EF4-FFF2-40B4-BE49-F238E27FC236}">
                  <a16:creationId xmlns:a16="http://schemas.microsoft.com/office/drawing/2014/main" id="{6FEB6091-4089-F06E-359F-9A676C4A7E52}"/>
                </a:ext>
              </a:extLst>
            </p:cNvPr>
            <p:cNvSpPr/>
            <p:nvPr/>
          </p:nvSpPr>
          <p:spPr>
            <a:xfrm>
              <a:off x="5026152" y="2985281"/>
              <a:ext cx="1082040" cy="64139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fr-FR" sz="1100" dirty="0"/>
                <a:t>Attribution catégorie manuelle</a:t>
              </a:r>
            </a:p>
          </p:txBody>
        </p:sp>
      </p:grpSp>
      <p:sp>
        <p:nvSpPr>
          <p:cNvPr id="19" name="Rectangle : coins arrondis 18">
            <a:extLst>
              <a:ext uri="{FF2B5EF4-FFF2-40B4-BE49-F238E27FC236}">
                <a16:creationId xmlns:a16="http://schemas.microsoft.com/office/drawing/2014/main" id="{7965BB7E-88F1-DF23-CBAA-17BED4268249}"/>
              </a:ext>
            </a:extLst>
          </p:cNvPr>
          <p:cNvSpPr/>
          <p:nvPr/>
        </p:nvSpPr>
        <p:spPr>
          <a:xfrm>
            <a:off x="8424672" y="2586238"/>
            <a:ext cx="2438400" cy="1054159"/>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sz="1600" dirty="0"/>
              <a:t>Automatisation de la tâche</a:t>
            </a:r>
          </a:p>
        </p:txBody>
      </p:sp>
      <p:sp>
        <p:nvSpPr>
          <p:cNvPr id="20" name="Flèche : droite 19">
            <a:extLst>
              <a:ext uri="{FF2B5EF4-FFF2-40B4-BE49-F238E27FC236}">
                <a16:creationId xmlns:a16="http://schemas.microsoft.com/office/drawing/2014/main" id="{67C065B4-EB78-78F5-5569-0ECD9FFD92FD}"/>
              </a:ext>
            </a:extLst>
          </p:cNvPr>
          <p:cNvSpPr/>
          <p:nvPr/>
        </p:nvSpPr>
        <p:spPr>
          <a:xfrm>
            <a:off x="6711696" y="2976801"/>
            <a:ext cx="1316736" cy="273031"/>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1" name="Explosion : 14 points 20">
            <a:extLst>
              <a:ext uri="{FF2B5EF4-FFF2-40B4-BE49-F238E27FC236}">
                <a16:creationId xmlns:a16="http://schemas.microsoft.com/office/drawing/2014/main" id="{B0F11A23-E01A-BBB8-1E05-83535F8D68CB}"/>
              </a:ext>
            </a:extLst>
          </p:cNvPr>
          <p:cNvSpPr/>
          <p:nvPr/>
        </p:nvSpPr>
        <p:spPr>
          <a:xfrm>
            <a:off x="5751575" y="1821033"/>
            <a:ext cx="1920241" cy="1054159"/>
          </a:xfrm>
          <a:prstGeom prst="irregularSeal2">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dirty="0"/>
              <a:t>Source d’erreurs</a:t>
            </a:r>
          </a:p>
        </p:txBody>
      </p:sp>
      <p:sp>
        <p:nvSpPr>
          <p:cNvPr id="22" name="ZoneTexte 21">
            <a:extLst>
              <a:ext uri="{FF2B5EF4-FFF2-40B4-BE49-F238E27FC236}">
                <a16:creationId xmlns:a16="http://schemas.microsoft.com/office/drawing/2014/main" id="{148BAD25-7B37-D3F1-2EAA-E63A03F6CC7E}"/>
              </a:ext>
            </a:extLst>
          </p:cNvPr>
          <p:cNvSpPr txBox="1"/>
          <p:nvPr/>
        </p:nvSpPr>
        <p:spPr>
          <a:xfrm>
            <a:off x="1328928" y="3889248"/>
            <a:ext cx="9680448" cy="1569660"/>
          </a:xfrm>
          <a:prstGeom prst="rect">
            <a:avLst/>
          </a:prstGeom>
          <a:noFill/>
        </p:spPr>
        <p:txBody>
          <a:bodyPr wrap="square" rtlCol="0">
            <a:spAutoFit/>
          </a:bodyPr>
          <a:lstStyle/>
          <a:p>
            <a:pPr marL="171450" indent="-171450">
              <a:buFont typeface="Arial" panose="020B0604020202020204" pitchFamily="34" charset="0"/>
              <a:buChar char="•"/>
            </a:pPr>
            <a:r>
              <a:rPr lang="fr-FR" sz="1200" b="1" u="sng" dirty="0"/>
              <a:t>Mission :</a:t>
            </a:r>
          </a:p>
          <a:p>
            <a:pPr marL="628650" lvl="1" indent="-171450" algn="just">
              <a:buFont typeface="Arial" panose="020B0604020202020204" pitchFamily="34" charset="0"/>
              <a:buChar char="•"/>
            </a:pPr>
            <a:r>
              <a:rPr lang="fr-FR" sz="1200" dirty="0"/>
              <a:t>Réaliser une première étude de faisabilité d'un moteur de classification en se basant sur une image et une description pour l’automatisation de l’attribution de la catégorie de l’article</a:t>
            </a:r>
          </a:p>
          <a:p>
            <a:pPr marL="628650" lvl="1" indent="-171450" algn="just">
              <a:buFont typeface="Arial" panose="020B0604020202020204" pitchFamily="34" charset="0"/>
              <a:buChar char="•"/>
            </a:pPr>
            <a:r>
              <a:rPr lang="fr-FR" sz="1200" dirty="0"/>
              <a:t>Réaliser ensuite une classification supervisée d'images avec mise en place de data augmentation pour optimisation du modèle.</a:t>
            </a:r>
          </a:p>
          <a:p>
            <a:pPr marL="0" lvl="1" algn="just"/>
            <a:endParaRPr lang="fr-FR" sz="1200" dirty="0"/>
          </a:p>
          <a:p>
            <a:pPr marL="171450" indent="-171450">
              <a:buFont typeface="Arial" panose="020B0604020202020204" pitchFamily="34" charset="0"/>
              <a:buChar char="•"/>
            </a:pPr>
            <a:r>
              <a:rPr lang="fr-FR" sz="1200" b="1" u="sng" dirty="0"/>
              <a:t>Suggestion :</a:t>
            </a:r>
          </a:p>
          <a:p>
            <a:pPr marL="628650" lvl="1" indent="-171450" algn="just">
              <a:buFont typeface="Arial" panose="020B0604020202020204" pitchFamily="34" charset="0"/>
              <a:buChar char="•"/>
            </a:pPr>
            <a:r>
              <a:rPr lang="fr-FR" sz="1200" dirty="0"/>
              <a:t>Utilisation d’une API pour tester la collecte de produits à base de “champagne” en vue d'élargir notre gamme d'épicerie fine, avec extraction des données essentielles dans un fichier CSV.</a:t>
            </a:r>
          </a:p>
        </p:txBody>
      </p:sp>
      <p:pic>
        <p:nvPicPr>
          <p:cNvPr id="23" name="Image 22">
            <a:extLst>
              <a:ext uri="{FF2B5EF4-FFF2-40B4-BE49-F238E27FC236}">
                <a16:creationId xmlns:a16="http://schemas.microsoft.com/office/drawing/2014/main" id="{296410D6-978A-AFC0-16D4-171A72250584}"/>
              </a:ext>
            </a:extLst>
          </p:cNvPr>
          <p:cNvPicPr>
            <a:picLocks noChangeAspect="1"/>
          </p:cNvPicPr>
          <p:nvPr/>
        </p:nvPicPr>
        <p:blipFill>
          <a:blip r:embed="rId4"/>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9420260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Espace réservé de la date 5">
            <a:extLst>
              <a:ext uri="{FF2B5EF4-FFF2-40B4-BE49-F238E27FC236}">
                <a16:creationId xmlns:a16="http://schemas.microsoft.com/office/drawing/2014/main" id="{D6896756-7EFA-B471-99EB-A155B82D301E}"/>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17" name="Espace réservé du pied de page 4">
            <a:extLst>
              <a:ext uri="{FF2B5EF4-FFF2-40B4-BE49-F238E27FC236}">
                <a16:creationId xmlns:a16="http://schemas.microsoft.com/office/drawing/2014/main" id="{66566892-0F4C-17AD-9595-C02C0C8A3ECF}"/>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8" name="Image 17">
            <a:extLst>
              <a:ext uri="{FF2B5EF4-FFF2-40B4-BE49-F238E27FC236}">
                <a16:creationId xmlns:a16="http://schemas.microsoft.com/office/drawing/2014/main" id="{01DCFBD9-9558-8152-22D7-B0EB9532514B}"/>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21" name="Titre 2">
            <a:extLst>
              <a:ext uri="{FF2B5EF4-FFF2-40B4-BE49-F238E27FC236}">
                <a16:creationId xmlns:a16="http://schemas.microsoft.com/office/drawing/2014/main" id="{AA966A30-5F5A-1056-3343-23327F1D1495}"/>
              </a:ext>
            </a:extLst>
          </p:cNvPr>
          <p:cNvSpPr>
            <a:spLocks noGrp="1"/>
          </p:cNvSpPr>
          <p:nvPr>
            <p:ph type="title"/>
          </p:nvPr>
        </p:nvSpPr>
        <p:spPr>
          <a:xfrm>
            <a:off x="1249201" y="911831"/>
            <a:ext cx="8183504" cy="841248"/>
          </a:xfrm>
        </p:spPr>
        <p:txBody>
          <a:bodyPr>
            <a:normAutofit/>
          </a:bodyPr>
          <a:lstStyle/>
          <a:p>
            <a:pPr algn="just"/>
            <a:r>
              <a:rPr lang="fr-FR" sz="2400" u="sng" dirty="0">
                <a:effectLst>
                  <a:outerShdw blurRad="38100" dist="38100" dir="2700000" algn="tl">
                    <a:srgbClr val="000000">
                      <a:alpha val="43137"/>
                    </a:srgbClr>
                  </a:outerShdw>
                </a:effectLst>
              </a:rPr>
              <a:t>Données visuelles :</a:t>
            </a:r>
            <a:r>
              <a:rPr lang="fr-FR" sz="2400" dirty="0">
                <a:effectLst>
                  <a:outerShdw blurRad="38100" dist="38100" dir="2700000" algn="tl">
                    <a:srgbClr val="000000">
                      <a:alpha val="43137"/>
                    </a:srgbClr>
                  </a:outerShdw>
                </a:effectLst>
              </a:rPr>
              <a:t> Résumé de l'Entraînement du Modèle</a:t>
            </a:r>
            <a:endParaRPr lang="fr-FR" sz="2400" dirty="0"/>
          </a:p>
        </p:txBody>
      </p:sp>
      <p:sp>
        <p:nvSpPr>
          <p:cNvPr id="22" name="ZoneTexte 21">
            <a:extLst>
              <a:ext uri="{FF2B5EF4-FFF2-40B4-BE49-F238E27FC236}">
                <a16:creationId xmlns:a16="http://schemas.microsoft.com/office/drawing/2014/main" id="{605BE3A3-5ACA-E377-325E-592ED2E7149A}"/>
              </a:ext>
            </a:extLst>
          </p:cNvPr>
          <p:cNvSpPr txBox="1"/>
          <p:nvPr/>
        </p:nvSpPr>
        <p:spPr>
          <a:xfrm>
            <a:off x="1785199" y="2763509"/>
            <a:ext cx="6205728" cy="276999"/>
          </a:xfrm>
          <a:prstGeom prst="rect">
            <a:avLst/>
          </a:prstGeom>
          <a:noFill/>
        </p:spPr>
        <p:txBody>
          <a:bodyPr wrap="square" rtlCol="0">
            <a:spAutoFit/>
          </a:bodyPr>
          <a:lstStyle/>
          <a:p>
            <a:pPr marL="171450" indent="-171450">
              <a:buFont typeface="Wingdings" panose="05000000000000000000" pitchFamily="2" charset="2"/>
              <a:buChar char="Ø"/>
            </a:pPr>
            <a:r>
              <a:rPr lang="fr-FR" sz="1200" b="1" dirty="0"/>
              <a:t>Transfert </a:t>
            </a:r>
            <a:r>
              <a:rPr lang="fr-FR" sz="1200" b="1" dirty="0" err="1"/>
              <a:t>learning</a:t>
            </a:r>
            <a:r>
              <a:rPr lang="fr-FR" sz="1200" b="1" dirty="0"/>
              <a:t> VGG16</a:t>
            </a:r>
          </a:p>
        </p:txBody>
      </p:sp>
      <p:pic>
        <p:nvPicPr>
          <p:cNvPr id="24" name="Image 23" descr="Une image contenant texte, capture d’écran, Police&#10;&#10;Description générée automatiquement">
            <a:extLst>
              <a:ext uri="{FF2B5EF4-FFF2-40B4-BE49-F238E27FC236}">
                <a16:creationId xmlns:a16="http://schemas.microsoft.com/office/drawing/2014/main" id="{1DB2F9DA-3616-0156-BA85-A3818502CCA6}"/>
              </a:ext>
            </a:extLst>
          </p:cNvPr>
          <p:cNvPicPr>
            <a:picLocks noChangeAspect="1"/>
          </p:cNvPicPr>
          <p:nvPr/>
        </p:nvPicPr>
        <p:blipFill>
          <a:blip r:embed="rId4"/>
          <a:stretch>
            <a:fillRect/>
          </a:stretch>
        </p:blipFill>
        <p:spPr>
          <a:xfrm>
            <a:off x="1859833" y="3165596"/>
            <a:ext cx="3571703" cy="1077181"/>
          </a:xfrm>
          <a:prstGeom prst="rect">
            <a:avLst/>
          </a:prstGeom>
        </p:spPr>
      </p:pic>
      <p:grpSp>
        <p:nvGrpSpPr>
          <p:cNvPr id="42" name="Groupe 41">
            <a:extLst>
              <a:ext uri="{FF2B5EF4-FFF2-40B4-BE49-F238E27FC236}">
                <a16:creationId xmlns:a16="http://schemas.microsoft.com/office/drawing/2014/main" id="{3E31A9A9-BF21-5952-E102-1938A79ECF43}"/>
              </a:ext>
            </a:extLst>
          </p:cNvPr>
          <p:cNvGrpSpPr/>
          <p:nvPr/>
        </p:nvGrpSpPr>
        <p:grpSpPr>
          <a:xfrm>
            <a:off x="5651214" y="3283563"/>
            <a:ext cx="1495187" cy="841248"/>
            <a:chOff x="4577286" y="3047630"/>
            <a:chExt cx="1495187" cy="841248"/>
          </a:xfrm>
        </p:grpSpPr>
        <p:pic>
          <p:nvPicPr>
            <p:cNvPr id="26" name="Image 25" descr="Une image contenant léger, Bleu Majorelle, capture d’écran, bleu&#10;&#10;Description générée automatiquement">
              <a:extLst>
                <a:ext uri="{FF2B5EF4-FFF2-40B4-BE49-F238E27FC236}">
                  <a16:creationId xmlns:a16="http://schemas.microsoft.com/office/drawing/2014/main" id="{FC963EAB-427F-B753-AAC9-31FA297A649F}"/>
                </a:ext>
              </a:extLst>
            </p:cNvPr>
            <p:cNvPicPr>
              <a:picLocks noChangeAspect="1"/>
            </p:cNvPicPr>
            <p:nvPr/>
          </p:nvPicPr>
          <p:blipFill>
            <a:blip r:embed="rId5"/>
            <a:stretch>
              <a:fillRect/>
            </a:stretch>
          </p:blipFill>
          <p:spPr>
            <a:xfrm>
              <a:off x="4577286" y="3047630"/>
              <a:ext cx="1495187" cy="841248"/>
            </a:xfrm>
            <a:prstGeom prst="rect">
              <a:avLst/>
            </a:prstGeom>
          </p:spPr>
        </p:pic>
        <p:sp>
          <p:nvSpPr>
            <p:cNvPr id="27" name="Flèche : droite 26">
              <a:extLst>
                <a:ext uri="{FF2B5EF4-FFF2-40B4-BE49-F238E27FC236}">
                  <a16:creationId xmlns:a16="http://schemas.microsoft.com/office/drawing/2014/main" id="{EE83666B-D5D6-F2B1-E965-E27C596D1864}"/>
                </a:ext>
              </a:extLst>
            </p:cNvPr>
            <p:cNvSpPr/>
            <p:nvPr/>
          </p:nvSpPr>
          <p:spPr>
            <a:xfrm>
              <a:off x="5212937" y="3385706"/>
              <a:ext cx="256032" cy="161093"/>
            </a:xfrm>
            <a:prstGeom prst="rightArrow">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47" name="Groupe 46">
            <a:extLst>
              <a:ext uri="{FF2B5EF4-FFF2-40B4-BE49-F238E27FC236}">
                <a16:creationId xmlns:a16="http://schemas.microsoft.com/office/drawing/2014/main" id="{9A192B95-9E1B-E983-96B2-2B85A4A3B92C}"/>
              </a:ext>
            </a:extLst>
          </p:cNvPr>
          <p:cNvGrpSpPr/>
          <p:nvPr/>
        </p:nvGrpSpPr>
        <p:grpSpPr>
          <a:xfrm>
            <a:off x="4547617" y="1981294"/>
            <a:ext cx="2865118" cy="276999"/>
            <a:chOff x="4547617" y="1981294"/>
            <a:chExt cx="2865118" cy="276999"/>
          </a:xfrm>
        </p:grpSpPr>
        <p:sp>
          <p:nvSpPr>
            <p:cNvPr id="44" name="ZoneTexte 43">
              <a:extLst>
                <a:ext uri="{FF2B5EF4-FFF2-40B4-BE49-F238E27FC236}">
                  <a16:creationId xmlns:a16="http://schemas.microsoft.com/office/drawing/2014/main" id="{6E4D12D2-5852-5214-D660-426C22E4DF5E}"/>
                </a:ext>
              </a:extLst>
            </p:cNvPr>
            <p:cNvSpPr txBox="1"/>
            <p:nvPr/>
          </p:nvSpPr>
          <p:spPr>
            <a:xfrm>
              <a:off x="4547617" y="1981294"/>
              <a:ext cx="2474975" cy="276999"/>
            </a:xfrm>
            <a:prstGeom prst="rect">
              <a:avLst/>
            </a:prstGeom>
            <a:solidFill>
              <a:schemeClr val="accent6">
                <a:lumMod val="25000"/>
                <a:lumOff val="75000"/>
              </a:schemeClr>
            </a:solidFill>
          </p:spPr>
          <p:txBody>
            <a:bodyPr wrap="square" rtlCol="0">
              <a:spAutoFit/>
            </a:bodyPr>
            <a:lstStyle/>
            <a:p>
              <a:pPr algn="ctr"/>
              <a:r>
                <a:rPr lang="fr-FR" sz="1200" dirty="0"/>
                <a:t>Graphique d’évolution de la Perte</a:t>
              </a:r>
            </a:p>
          </p:txBody>
        </p:sp>
        <p:cxnSp>
          <p:nvCxnSpPr>
            <p:cNvPr id="46" name="Connecteur droit avec flèche 45">
              <a:extLst>
                <a:ext uri="{FF2B5EF4-FFF2-40B4-BE49-F238E27FC236}">
                  <a16:creationId xmlns:a16="http://schemas.microsoft.com/office/drawing/2014/main" id="{9FE94B2A-5FC6-2735-EB29-809877D9503E}"/>
                </a:ext>
              </a:extLst>
            </p:cNvPr>
            <p:cNvCxnSpPr>
              <a:stCxn id="44" idx="3"/>
            </p:cNvCxnSpPr>
            <p:nvPr/>
          </p:nvCxnSpPr>
          <p:spPr>
            <a:xfrm flipV="1">
              <a:off x="7022592" y="2099830"/>
              <a:ext cx="390143"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grpSp>
        <p:nvGrpSpPr>
          <p:cNvPr id="48" name="Groupe 47">
            <a:extLst>
              <a:ext uri="{FF2B5EF4-FFF2-40B4-BE49-F238E27FC236}">
                <a16:creationId xmlns:a16="http://schemas.microsoft.com/office/drawing/2014/main" id="{CAC92BFC-8182-133C-866C-6C4A513B6994}"/>
              </a:ext>
            </a:extLst>
          </p:cNvPr>
          <p:cNvGrpSpPr/>
          <p:nvPr/>
        </p:nvGrpSpPr>
        <p:grpSpPr>
          <a:xfrm>
            <a:off x="4389121" y="4899840"/>
            <a:ext cx="3023614" cy="276999"/>
            <a:chOff x="4389121" y="1981294"/>
            <a:chExt cx="3023614" cy="276999"/>
          </a:xfrm>
        </p:grpSpPr>
        <p:sp>
          <p:nvSpPr>
            <p:cNvPr id="49" name="ZoneTexte 48">
              <a:extLst>
                <a:ext uri="{FF2B5EF4-FFF2-40B4-BE49-F238E27FC236}">
                  <a16:creationId xmlns:a16="http://schemas.microsoft.com/office/drawing/2014/main" id="{632A23B3-4AB8-6567-2B36-443AB25EAE3F}"/>
                </a:ext>
              </a:extLst>
            </p:cNvPr>
            <p:cNvSpPr txBox="1"/>
            <p:nvPr/>
          </p:nvSpPr>
          <p:spPr>
            <a:xfrm>
              <a:off x="4389121" y="1981294"/>
              <a:ext cx="2633472" cy="276999"/>
            </a:xfrm>
            <a:prstGeom prst="rect">
              <a:avLst/>
            </a:prstGeom>
            <a:solidFill>
              <a:schemeClr val="accent6">
                <a:lumMod val="25000"/>
                <a:lumOff val="75000"/>
              </a:schemeClr>
            </a:solidFill>
          </p:spPr>
          <p:txBody>
            <a:bodyPr wrap="square" rtlCol="0">
              <a:spAutoFit/>
            </a:bodyPr>
            <a:lstStyle/>
            <a:p>
              <a:pPr algn="ctr"/>
              <a:r>
                <a:rPr lang="fr-FR" sz="1200" dirty="0"/>
                <a:t>Graphique d’évolution de l'Exactitude</a:t>
              </a:r>
            </a:p>
          </p:txBody>
        </p:sp>
        <p:cxnSp>
          <p:nvCxnSpPr>
            <p:cNvPr id="50" name="Connecteur droit avec flèche 49">
              <a:extLst>
                <a:ext uri="{FF2B5EF4-FFF2-40B4-BE49-F238E27FC236}">
                  <a16:creationId xmlns:a16="http://schemas.microsoft.com/office/drawing/2014/main" id="{97D5A357-7A9E-505B-6C34-2E78CEFAFE42}"/>
                </a:ext>
              </a:extLst>
            </p:cNvPr>
            <p:cNvCxnSpPr>
              <a:cxnSpLocks/>
              <a:stCxn id="49" idx="3"/>
            </p:cNvCxnSpPr>
            <p:nvPr/>
          </p:nvCxnSpPr>
          <p:spPr>
            <a:xfrm flipV="1">
              <a:off x="7022593" y="2099830"/>
              <a:ext cx="390142" cy="1996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pic>
        <p:nvPicPr>
          <p:cNvPr id="53" name="Image 52" descr="Une image contenant capture d’écran, Tracé, ligne, diagramme&#10;&#10;Description générée automatiquement">
            <a:extLst>
              <a:ext uri="{FF2B5EF4-FFF2-40B4-BE49-F238E27FC236}">
                <a16:creationId xmlns:a16="http://schemas.microsoft.com/office/drawing/2014/main" id="{1D0B5DCF-BAEA-14EA-5132-7353EE7D599D}"/>
              </a:ext>
            </a:extLst>
          </p:cNvPr>
          <p:cNvPicPr>
            <a:picLocks noChangeAspect="1"/>
          </p:cNvPicPr>
          <p:nvPr/>
        </p:nvPicPr>
        <p:blipFill>
          <a:blip r:embed="rId6"/>
          <a:stretch>
            <a:fillRect/>
          </a:stretch>
        </p:blipFill>
        <p:spPr>
          <a:xfrm>
            <a:off x="7412735" y="1584960"/>
            <a:ext cx="3106822" cy="2028708"/>
          </a:xfrm>
          <a:prstGeom prst="rect">
            <a:avLst/>
          </a:prstGeom>
        </p:spPr>
      </p:pic>
      <p:pic>
        <p:nvPicPr>
          <p:cNvPr id="55" name="Image 54" descr="Une image contenant texte, Tracé, ligne, diagramme&#10;&#10;Description générée automatiquement">
            <a:extLst>
              <a:ext uri="{FF2B5EF4-FFF2-40B4-BE49-F238E27FC236}">
                <a16:creationId xmlns:a16="http://schemas.microsoft.com/office/drawing/2014/main" id="{8C9DA443-43BF-5DCE-F97D-0264D987F2BE}"/>
              </a:ext>
            </a:extLst>
          </p:cNvPr>
          <p:cNvPicPr>
            <a:picLocks noChangeAspect="1"/>
          </p:cNvPicPr>
          <p:nvPr/>
        </p:nvPicPr>
        <p:blipFill>
          <a:blip r:embed="rId7"/>
          <a:stretch>
            <a:fillRect/>
          </a:stretch>
        </p:blipFill>
        <p:spPr>
          <a:xfrm>
            <a:off x="7412735" y="3701592"/>
            <a:ext cx="3106290" cy="1993673"/>
          </a:xfrm>
          <a:prstGeom prst="rect">
            <a:avLst/>
          </a:prstGeom>
        </p:spPr>
      </p:pic>
      <p:cxnSp>
        <p:nvCxnSpPr>
          <p:cNvPr id="57" name="Connecteur droit avec flèche 56">
            <a:extLst>
              <a:ext uri="{FF2B5EF4-FFF2-40B4-BE49-F238E27FC236}">
                <a16:creationId xmlns:a16="http://schemas.microsoft.com/office/drawing/2014/main" id="{D821EFFB-3D75-DD2E-D607-21CAC18E2C84}"/>
              </a:ext>
            </a:extLst>
          </p:cNvPr>
          <p:cNvCxnSpPr>
            <a:stCxn id="26" idx="3"/>
          </p:cNvCxnSpPr>
          <p:nvPr/>
        </p:nvCxnSpPr>
        <p:spPr>
          <a:xfrm flipV="1">
            <a:off x="7146401" y="3429000"/>
            <a:ext cx="266334" cy="275187"/>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8" name="Connecteur droit avec flèche 57">
            <a:extLst>
              <a:ext uri="{FF2B5EF4-FFF2-40B4-BE49-F238E27FC236}">
                <a16:creationId xmlns:a16="http://schemas.microsoft.com/office/drawing/2014/main" id="{7BD4674F-60BC-75CB-0E87-4351277EEDA5}"/>
              </a:ext>
            </a:extLst>
          </p:cNvPr>
          <p:cNvCxnSpPr>
            <a:cxnSpLocks/>
            <a:stCxn id="26" idx="3"/>
          </p:cNvCxnSpPr>
          <p:nvPr/>
        </p:nvCxnSpPr>
        <p:spPr>
          <a:xfrm>
            <a:off x="7146401" y="3704187"/>
            <a:ext cx="266334" cy="161093"/>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2" name="Flèche : droite 61">
            <a:extLst>
              <a:ext uri="{FF2B5EF4-FFF2-40B4-BE49-F238E27FC236}">
                <a16:creationId xmlns:a16="http://schemas.microsoft.com/office/drawing/2014/main" id="{E1AB30DD-E062-4EB3-EE35-EFF113548D21}"/>
              </a:ext>
            </a:extLst>
          </p:cNvPr>
          <p:cNvSpPr/>
          <p:nvPr/>
        </p:nvSpPr>
        <p:spPr>
          <a:xfrm>
            <a:off x="5411256" y="3627705"/>
            <a:ext cx="256032" cy="161093"/>
          </a:xfrm>
          <a:prstGeom prst="rightArrow">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940943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e la date 5">
            <a:extLst>
              <a:ext uri="{FF2B5EF4-FFF2-40B4-BE49-F238E27FC236}">
                <a16:creationId xmlns:a16="http://schemas.microsoft.com/office/drawing/2014/main" id="{19598D18-F051-427F-E35B-77E286FD85D8}"/>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8" name="Espace réservé du pied de page 4">
            <a:extLst>
              <a:ext uri="{FF2B5EF4-FFF2-40B4-BE49-F238E27FC236}">
                <a16:creationId xmlns:a16="http://schemas.microsoft.com/office/drawing/2014/main" id="{D378C3F7-6E5A-549C-4F17-085703954853}"/>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9333939F-BB82-13A3-A403-19E651E577D3}"/>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2" name="Titre 2">
            <a:extLst>
              <a:ext uri="{FF2B5EF4-FFF2-40B4-BE49-F238E27FC236}">
                <a16:creationId xmlns:a16="http://schemas.microsoft.com/office/drawing/2014/main" id="{6514AD05-551D-7CB3-5C46-27E15C970242}"/>
              </a:ext>
            </a:extLst>
          </p:cNvPr>
          <p:cNvSpPr>
            <a:spLocks noGrp="1"/>
          </p:cNvSpPr>
          <p:nvPr>
            <p:ph type="title"/>
          </p:nvPr>
        </p:nvSpPr>
        <p:spPr>
          <a:xfrm>
            <a:off x="691896" y="292609"/>
            <a:ext cx="9951720" cy="841248"/>
          </a:xfrm>
        </p:spPr>
        <p:txBody>
          <a:bodyPr>
            <a:normAutofit/>
          </a:bodyPr>
          <a:lstStyle/>
          <a:p>
            <a:pPr algn="ctr"/>
            <a:r>
              <a:rPr lang="fr-FR" sz="2400" u="sng" dirty="0">
                <a:effectLst>
                  <a:outerShdw blurRad="38100" dist="38100" dir="2700000" algn="tl">
                    <a:srgbClr val="000000">
                      <a:alpha val="43137"/>
                    </a:srgbClr>
                  </a:outerShdw>
                </a:effectLst>
              </a:rPr>
              <a:t>Données visuelles :</a:t>
            </a:r>
            <a:r>
              <a:rPr lang="fr-FR" sz="2400" dirty="0">
                <a:effectLst>
                  <a:outerShdw blurRad="38100" dist="38100" dir="2700000" algn="tl">
                    <a:srgbClr val="000000">
                      <a:alpha val="43137"/>
                    </a:srgbClr>
                  </a:outerShdw>
                </a:effectLst>
              </a:rPr>
              <a:t> Exemple de Prédiction d'Image</a:t>
            </a:r>
            <a:endParaRPr lang="fr-FR" sz="2400" dirty="0"/>
          </a:p>
        </p:txBody>
      </p:sp>
      <p:sp>
        <p:nvSpPr>
          <p:cNvPr id="31" name="ZoneTexte 30">
            <a:extLst>
              <a:ext uri="{FF2B5EF4-FFF2-40B4-BE49-F238E27FC236}">
                <a16:creationId xmlns:a16="http://schemas.microsoft.com/office/drawing/2014/main" id="{057BB3F5-85F5-0F15-B39A-55FD9AB573F8}"/>
              </a:ext>
            </a:extLst>
          </p:cNvPr>
          <p:cNvSpPr txBox="1"/>
          <p:nvPr/>
        </p:nvSpPr>
        <p:spPr>
          <a:xfrm>
            <a:off x="1209035" y="1189323"/>
            <a:ext cx="4023360" cy="276999"/>
          </a:xfrm>
          <a:prstGeom prst="rect">
            <a:avLst/>
          </a:prstGeom>
          <a:solidFill>
            <a:schemeClr val="tx2">
              <a:lumMod val="60000"/>
              <a:lumOff val="40000"/>
            </a:schemeClr>
          </a:solidFill>
        </p:spPr>
        <p:txBody>
          <a:bodyPr wrap="square" rtlCol="0">
            <a:spAutoFit/>
          </a:bodyPr>
          <a:lstStyle/>
          <a:p>
            <a:pPr algn="ctr"/>
            <a:r>
              <a:rPr lang="fr-FR" sz="1200" dirty="0"/>
              <a:t>Voici une représentation schématique de mon code</a:t>
            </a:r>
          </a:p>
        </p:txBody>
      </p:sp>
      <p:grpSp>
        <p:nvGrpSpPr>
          <p:cNvPr id="38" name="Groupe 37">
            <a:extLst>
              <a:ext uri="{FF2B5EF4-FFF2-40B4-BE49-F238E27FC236}">
                <a16:creationId xmlns:a16="http://schemas.microsoft.com/office/drawing/2014/main" id="{A9DFF1D1-1AB9-C7EC-51A0-C94B0AF39376}"/>
              </a:ext>
            </a:extLst>
          </p:cNvPr>
          <p:cNvGrpSpPr/>
          <p:nvPr/>
        </p:nvGrpSpPr>
        <p:grpSpPr>
          <a:xfrm>
            <a:off x="1042437" y="1168039"/>
            <a:ext cx="10095963" cy="4800379"/>
            <a:chOff x="1042437" y="1168039"/>
            <a:chExt cx="10095963" cy="4800379"/>
          </a:xfrm>
        </p:grpSpPr>
        <p:grpSp>
          <p:nvGrpSpPr>
            <p:cNvPr id="30" name="Groupe 29">
              <a:extLst>
                <a:ext uri="{FF2B5EF4-FFF2-40B4-BE49-F238E27FC236}">
                  <a16:creationId xmlns:a16="http://schemas.microsoft.com/office/drawing/2014/main" id="{C99BB978-1E7C-DD07-4E3F-450692A3DE53}"/>
                </a:ext>
              </a:extLst>
            </p:cNvPr>
            <p:cNvGrpSpPr/>
            <p:nvPr/>
          </p:nvGrpSpPr>
          <p:grpSpPr>
            <a:xfrm>
              <a:off x="1045463" y="1521788"/>
              <a:ext cx="10092937" cy="4446630"/>
              <a:chOff x="826007" y="1521788"/>
              <a:chExt cx="10092937" cy="4446630"/>
            </a:xfrm>
          </p:grpSpPr>
          <p:grpSp>
            <p:nvGrpSpPr>
              <p:cNvPr id="29" name="Groupe 28">
                <a:extLst>
                  <a:ext uri="{FF2B5EF4-FFF2-40B4-BE49-F238E27FC236}">
                    <a16:creationId xmlns:a16="http://schemas.microsoft.com/office/drawing/2014/main" id="{CC65C442-CC90-6C31-87F8-66BFA1A90F9D}"/>
                  </a:ext>
                </a:extLst>
              </p:cNvPr>
              <p:cNvGrpSpPr/>
              <p:nvPr/>
            </p:nvGrpSpPr>
            <p:grpSpPr>
              <a:xfrm>
                <a:off x="826007" y="1521788"/>
                <a:ext cx="9930241" cy="4446630"/>
                <a:chOff x="838199" y="1521788"/>
                <a:chExt cx="9930241" cy="4446630"/>
              </a:xfrm>
            </p:grpSpPr>
            <p:pic>
              <p:nvPicPr>
                <p:cNvPr id="4" name="Image 3" descr="Une image contenant texte, capture d’écran, menu, Police&#10;&#10;Description générée automatiquement">
                  <a:extLst>
                    <a:ext uri="{FF2B5EF4-FFF2-40B4-BE49-F238E27FC236}">
                      <a16:creationId xmlns:a16="http://schemas.microsoft.com/office/drawing/2014/main" id="{7EA8194E-F721-06B0-AD2D-792BBAB4725E}"/>
                    </a:ext>
                  </a:extLst>
                </p:cNvPr>
                <p:cNvPicPr>
                  <a:picLocks noChangeAspect="1"/>
                </p:cNvPicPr>
                <p:nvPr/>
              </p:nvPicPr>
              <p:blipFill>
                <a:blip r:embed="rId4"/>
                <a:stretch>
                  <a:fillRect/>
                </a:stretch>
              </p:blipFill>
              <p:spPr>
                <a:xfrm>
                  <a:off x="838200" y="1521788"/>
                  <a:ext cx="4372520" cy="4446630"/>
                </a:xfrm>
                <a:prstGeom prst="rect">
                  <a:avLst/>
                </a:prstGeom>
              </p:spPr>
            </p:pic>
            <p:pic>
              <p:nvPicPr>
                <p:cNvPr id="17" name="Image 16" descr="Une image contenant mug, tasse de café, tasse&#10;&#10;Description générée automatiquement">
                  <a:extLst>
                    <a:ext uri="{FF2B5EF4-FFF2-40B4-BE49-F238E27FC236}">
                      <a16:creationId xmlns:a16="http://schemas.microsoft.com/office/drawing/2014/main" id="{2B468E22-A8E3-B65F-865D-7641D9709A41}"/>
                    </a:ext>
                  </a:extLst>
                </p:cNvPr>
                <p:cNvPicPr>
                  <a:picLocks noChangeAspect="1"/>
                </p:cNvPicPr>
                <p:nvPr/>
              </p:nvPicPr>
              <p:blipFill>
                <a:blip r:embed="rId5"/>
                <a:stretch>
                  <a:fillRect/>
                </a:stretch>
              </p:blipFill>
              <p:spPr>
                <a:xfrm>
                  <a:off x="6568440" y="1882704"/>
                  <a:ext cx="4200000" cy="4085714"/>
                </a:xfrm>
                <a:prstGeom prst="rect">
                  <a:avLst/>
                </a:prstGeom>
              </p:spPr>
            </p:pic>
            <p:grpSp>
              <p:nvGrpSpPr>
                <p:cNvPr id="28" name="Groupe 27">
                  <a:extLst>
                    <a:ext uri="{FF2B5EF4-FFF2-40B4-BE49-F238E27FC236}">
                      <a16:creationId xmlns:a16="http://schemas.microsoft.com/office/drawing/2014/main" id="{991204C1-8A2E-2F3B-1162-35891A8FE920}"/>
                    </a:ext>
                  </a:extLst>
                </p:cNvPr>
                <p:cNvGrpSpPr/>
                <p:nvPr/>
              </p:nvGrpSpPr>
              <p:grpSpPr>
                <a:xfrm>
                  <a:off x="838199" y="1889220"/>
                  <a:ext cx="9297761" cy="2516026"/>
                  <a:chOff x="838199" y="1889220"/>
                  <a:chExt cx="9297761" cy="2516026"/>
                </a:xfrm>
              </p:grpSpPr>
              <p:sp>
                <p:nvSpPr>
                  <p:cNvPr id="11" name="Rectangle 10">
                    <a:extLst>
                      <a:ext uri="{FF2B5EF4-FFF2-40B4-BE49-F238E27FC236}">
                        <a16:creationId xmlns:a16="http://schemas.microsoft.com/office/drawing/2014/main" id="{5F788F81-A666-458C-F23D-58D4C178B6E0}"/>
                      </a:ext>
                    </a:extLst>
                  </p:cNvPr>
                  <p:cNvSpPr/>
                  <p:nvPr/>
                </p:nvSpPr>
                <p:spPr>
                  <a:xfrm>
                    <a:off x="6685624" y="1889220"/>
                    <a:ext cx="3450336" cy="283468"/>
                  </a:xfrm>
                  <a:prstGeom prst="rect">
                    <a:avLst/>
                  </a:prstGeom>
                  <a:noFill/>
                  <a:ln>
                    <a:solidFill>
                      <a:srgbClr val="FFC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fr-FR"/>
                  </a:p>
                </p:txBody>
              </p:sp>
              <p:cxnSp>
                <p:nvCxnSpPr>
                  <p:cNvPr id="14" name="Connecteur droit avec flèche 13">
                    <a:extLst>
                      <a:ext uri="{FF2B5EF4-FFF2-40B4-BE49-F238E27FC236}">
                        <a16:creationId xmlns:a16="http://schemas.microsoft.com/office/drawing/2014/main" id="{20715770-6408-E7D8-9F1E-1E6441648F9E}"/>
                      </a:ext>
                    </a:extLst>
                  </p:cNvPr>
                  <p:cNvCxnSpPr>
                    <a:cxnSpLocks/>
                  </p:cNvCxnSpPr>
                  <p:nvPr/>
                </p:nvCxnSpPr>
                <p:spPr>
                  <a:xfrm flipV="1">
                    <a:off x="5210720" y="2030954"/>
                    <a:ext cx="1452889" cy="2150902"/>
                  </a:xfrm>
                  <a:prstGeom prst="straightConnector1">
                    <a:avLst/>
                  </a:prstGeom>
                  <a:ln>
                    <a:solidFill>
                      <a:srgbClr val="FFC000"/>
                    </a:solidFill>
                    <a:tailEnd type="triangle"/>
                  </a:ln>
                </p:spPr>
                <p:style>
                  <a:lnRef idx="1">
                    <a:schemeClr val="accent2"/>
                  </a:lnRef>
                  <a:fillRef idx="0">
                    <a:schemeClr val="accent2"/>
                  </a:fillRef>
                  <a:effectRef idx="0">
                    <a:schemeClr val="accent2"/>
                  </a:effectRef>
                  <a:fontRef idx="minor">
                    <a:schemeClr val="tx1"/>
                  </a:fontRef>
                </p:style>
              </p:cxnSp>
              <p:sp>
                <p:nvSpPr>
                  <p:cNvPr id="20" name="Rectangle 19">
                    <a:extLst>
                      <a:ext uri="{FF2B5EF4-FFF2-40B4-BE49-F238E27FC236}">
                        <a16:creationId xmlns:a16="http://schemas.microsoft.com/office/drawing/2014/main" id="{6AA2D0FA-B42B-CEC5-3AA7-FDAF9A91C87C}"/>
                      </a:ext>
                    </a:extLst>
                  </p:cNvPr>
                  <p:cNvSpPr/>
                  <p:nvPr/>
                </p:nvSpPr>
                <p:spPr>
                  <a:xfrm>
                    <a:off x="838199" y="4040121"/>
                    <a:ext cx="4350505" cy="365125"/>
                  </a:xfrm>
                  <a:prstGeom prst="rect">
                    <a:avLst/>
                  </a:prstGeom>
                  <a:noFill/>
                  <a:ln>
                    <a:solidFill>
                      <a:srgbClr val="FFC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fr-FR"/>
                  </a:p>
                </p:txBody>
              </p:sp>
            </p:grpSp>
          </p:grpSp>
          <p:grpSp>
            <p:nvGrpSpPr>
              <p:cNvPr id="27" name="Groupe 26">
                <a:extLst>
                  <a:ext uri="{FF2B5EF4-FFF2-40B4-BE49-F238E27FC236}">
                    <a16:creationId xmlns:a16="http://schemas.microsoft.com/office/drawing/2014/main" id="{52DA3264-F614-C850-41E0-0FDB68C8A40A}"/>
                  </a:ext>
                </a:extLst>
              </p:cNvPr>
              <p:cNvGrpSpPr/>
              <p:nvPr/>
            </p:nvGrpSpPr>
            <p:grpSpPr>
              <a:xfrm>
                <a:off x="838199" y="2387714"/>
                <a:ext cx="10080745" cy="3580704"/>
                <a:chOff x="838199" y="2387714"/>
                <a:chExt cx="10080745" cy="3580704"/>
              </a:xfrm>
            </p:grpSpPr>
            <p:sp>
              <p:nvSpPr>
                <p:cNvPr id="21" name="Rectangle 20">
                  <a:extLst>
                    <a:ext uri="{FF2B5EF4-FFF2-40B4-BE49-F238E27FC236}">
                      <a16:creationId xmlns:a16="http://schemas.microsoft.com/office/drawing/2014/main" id="{A767F10A-8EDC-F95F-914F-89B18BF999DB}"/>
                    </a:ext>
                  </a:extLst>
                </p:cNvPr>
                <p:cNvSpPr/>
                <p:nvPr/>
              </p:nvSpPr>
              <p:spPr>
                <a:xfrm>
                  <a:off x="838199" y="5528532"/>
                  <a:ext cx="4350504" cy="439886"/>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fr-FR"/>
                </a:p>
              </p:txBody>
            </p:sp>
            <p:sp>
              <p:nvSpPr>
                <p:cNvPr id="22" name="Rectangle 21">
                  <a:extLst>
                    <a:ext uri="{FF2B5EF4-FFF2-40B4-BE49-F238E27FC236}">
                      <a16:creationId xmlns:a16="http://schemas.microsoft.com/office/drawing/2014/main" id="{1120E971-EC13-6B5E-A57C-8769C4698197}"/>
                    </a:ext>
                  </a:extLst>
                </p:cNvPr>
                <p:cNvSpPr/>
                <p:nvPr/>
              </p:nvSpPr>
              <p:spPr>
                <a:xfrm>
                  <a:off x="6568440" y="2387714"/>
                  <a:ext cx="4350504" cy="3580704"/>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2089C83F-B9F7-3D18-1A54-365D36F737D4}"/>
                    </a:ext>
                  </a:extLst>
                </p:cNvPr>
                <p:cNvCxnSpPr>
                  <a:cxnSpLocks/>
                  <a:stCxn id="21" idx="3"/>
                </p:cNvCxnSpPr>
                <p:nvPr/>
              </p:nvCxnSpPr>
              <p:spPr>
                <a:xfrm>
                  <a:off x="5188703" y="5748475"/>
                  <a:ext cx="1362547" cy="0"/>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grpSp>
        </p:grpSp>
        <p:grpSp>
          <p:nvGrpSpPr>
            <p:cNvPr id="37" name="Groupe 36">
              <a:extLst>
                <a:ext uri="{FF2B5EF4-FFF2-40B4-BE49-F238E27FC236}">
                  <a16:creationId xmlns:a16="http://schemas.microsoft.com/office/drawing/2014/main" id="{E25A041D-96D3-D876-01ED-DEF5DDD8EA49}"/>
                </a:ext>
              </a:extLst>
            </p:cNvPr>
            <p:cNvGrpSpPr/>
            <p:nvPr/>
          </p:nvGrpSpPr>
          <p:grpSpPr>
            <a:xfrm>
              <a:off x="1042437" y="1168039"/>
              <a:ext cx="8099196" cy="2099484"/>
              <a:chOff x="1042437" y="1168039"/>
              <a:chExt cx="8099196" cy="2099484"/>
            </a:xfrm>
          </p:grpSpPr>
          <p:sp>
            <p:nvSpPr>
              <p:cNvPr id="32" name="ZoneTexte 31">
                <a:extLst>
                  <a:ext uri="{FF2B5EF4-FFF2-40B4-BE49-F238E27FC236}">
                    <a16:creationId xmlns:a16="http://schemas.microsoft.com/office/drawing/2014/main" id="{5D07E307-C565-1C70-368E-4F8149EB2523}"/>
                  </a:ext>
                </a:extLst>
              </p:cNvPr>
              <p:cNvSpPr txBox="1"/>
              <p:nvPr/>
            </p:nvSpPr>
            <p:spPr>
              <a:xfrm>
                <a:off x="6870873" y="1168039"/>
                <a:ext cx="2270760" cy="276999"/>
              </a:xfrm>
              <a:prstGeom prst="rect">
                <a:avLst/>
              </a:prstGeom>
              <a:solidFill>
                <a:schemeClr val="accent5">
                  <a:lumMod val="50000"/>
                </a:schemeClr>
              </a:solidFill>
            </p:spPr>
            <p:txBody>
              <a:bodyPr wrap="square" rtlCol="0">
                <a:spAutoFit/>
              </a:bodyPr>
              <a:lstStyle/>
              <a:p>
                <a:r>
                  <a:rPr lang="fr-FR" sz="1200" dirty="0"/>
                  <a:t>Numéro de cluster au hasard = </a:t>
                </a:r>
                <a:r>
                  <a:rPr lang="fr-FR" sz="1200" b="1" dirty="0"/>
                  <a:t>5</a:t>
                </a:r>
              </a:p>
            </p:txBody>
          </p:sp>
          <p:cxnSp>
            <p:nvCxnSpPr>
              <p:cNvPr id="33" name="Connecteur droit avec flèche 32">
                <a:extLst>
                  <a:ext uri="{FF2B5EF4-FFF2-40B4-BE49-F238E27FC236}">
                    <a16:creationId xmlns:a16="http://schemas.microsoft.com/office/drawing/2014/main" id="{F1431CD6-3431-6C01-7687-5A436A438621}"/>
                  </a:ext>
                </a:extLst>
              </p:cNvPr>
              <p:cNvCxnSpPr>
                <a:cxnSpLocks/>
                <a:stCxn id="35" idx="3"/>
              </p:cNvCxnSpPr>
              <p:nvPr/>
            </p:nvCxnSpPr>
            <p:spPr>
              <a:xfrm flipV="1">
                <a:off x="5392942" y="1282107"/>
                <a:ext cx="1499946" cy="1802854"/>
              </a:xfrm>
              <a:prstGeom prst="straightConnector1">
                <a:avLst/>
              </a:prstGeom>
              <a:ln>
                <a:solidFill>
                  <a:schemeClr val="accent5">
                    <a:lumMod val="50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35" name="Rectangle 34">
                <a:extLst>
                  <a:ext uri="{FF2B5EF4-FFF2-40B4-BE49-F238E27FC236}">
                    <a16:creationId xmlns:a16="http://schemas.microsoft.com/office/drawing/2014/main" id="{F96AE025-C818-3D4E-8591-1B82D93F307D}"/>
                  </a:ext>
                </a:extLst>
              </p:cNvPr>
              <p:cNvSpPr/>
              <p:nvPr/>
            </p:nvSpPr>
            <p:spPr>
              <a:xfrm>
                <a:off x="1042437" y="2902398"/>
                <a:ext cx="4350505" cy="365125"/>
              </a:xfrm>
              <a:prstGeom prst="rect">
                <a:avLst/>
              </a:prstGeom>
              <a:noFill/>
              <a:ln>
                <a:solidFill>
                  <a:schemeClr val="accent5">
                    <a:lumMod val="50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fr-FR"/>
              </a:p>
            </p:txBody>
          </p:sp>
        </p:grpSp>
      </p:grpSp>
    </p:spTree>
    <p:extLst>
      <p:ext uri="{BB962C8B-B14F-4D97-AF65-F5344CB8AC3E}">
        <p14:creationId xmlns:p14="http://schemas.microsoft.com/office/powerpoint/2010/main" val="1566488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5">
            <a:extLst>
              <a:ext uri="{FF2B5EF4-FFF2-40B4-BE49-F238E27FC236}">
                <a16:creationId xmlns:a16="http://schemas.microsoft.com/office/drawing/2014/main" id="{FBBEA75F-E7EC-130C-2ECA-C1A535BD90B9}"/>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5" name="Espace réservé du pied de page 4">
            <a:extLst>
              <a:ext uri="{FF2B5EF4-FFF2-40B4-BE49-F238E27FC236}">
                <a16:creationId xmlns:a16="http://schemas.microsoft.com/office/drawing/2014/main" id="{EB30AF01-9E78-6AB6-85AB-7733FBF6B68B}"/>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6" name="Image 5">
            <a:extLst>
              <a:ext uri="{FF2B5EF4-FFF2-40B4-BE49-F238E27FC236}">
                <a16:creationId xmlns:a16="http://schemas.microsoft.com/office/drawing/2014/main" id="{FCD347F5-02B1-A429-2100-371CA20DB583}"/>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7" name="Titre 2">
            <a:extLst>
              <a:ext uri="{FF2B5EF4-FFF2-40B4-BE49-F238E27FC236}">
                <a16:creationId xmlns:a16="http://schemas.microsoft.com/office/drawing/2014/main" id="{E2800620-24B4-CF52-E7C2-1C8692E83A59}"/>
              </a:ext>
            </a:extLst>
          </p:cNvPr>
          <p:cNvSpPr>
            <a:spLocks noGrp="1"/>
          </p:cNvSpPr>
          <p:nvPr>
            <p:ph type="title"/>
          </p:nvPr>
        </p:nvSpPr>
        <p:spPr>
          <a:xfrm>
            <a:off x="972312" y="780289"/>
            <a:ext cx="9951720" cy="841248"/>
          </a:xfrm>
        </p:spPr>
        <p:txBody>
          <a:bodyPr>
            <a:normAutofit/>
          </a:bodyPr>
          <a:lstStyle/>
          <a:p>
            <a:pPr algn="ctr"/>
            <a:r>
              <a:rPr lang="fr-FR" sz="2400" u="sng" dirty="0">
                <a:effectLst>
                  <a:outerShdw blurRad="38100" dist="38100" dir="2700000" algn="tl">
                    <a:srgbClr val="000000">
                      <a:alpha val="43137"/>
                    </a:srgbClr>
                  </a:outerShdw>
                </a:effectLst>
              </a:rPr>
              <a:t>Données visuelles :</a:t>
            </a:r>
            <a:r>
              <a:rPr lang="fr-FR" sz="2400" dirty="0">
                <a:effectLst>
                  <a:outerShdw blurRad="38100" dist="38100" dir="2700000" algn="tl">
                    <a:srgbClr val="000000">
                      <a:alpha val="43137"/>
                    </a:srgbClr>
                  </a:outerShdw>
                </a:effectLst>
              </a:rPr>
              <a:t> Réduction de Dimensions et Visualisation t-SNE</a:t>
            </a:r>
            <a:endParaRPr lang="fr-FR" sz="2400" dirty="0"/>
          </a:p>
        </p:txBody>
      </p:sp>
      <p:pic>
        <p:nvPicPr>
          <p:cNvPr id="9" name="Image 8" descr="Une image contenant capture d’écran, Caractère coloré&#10;&#10;Description générée automatiquement">
            <a:extLst>
              <a:ext uri="{FF2B5EF4-FFF2-40B4-BE49-F238E27FC236}">
                <a16:creationId xmlns:a16="http://schemas.microsoft.com/office/drawing/2014/main" id="{2D2D7B6A-B03D-C288-CEC5-B971E4637EEF}"/>
              </a:ext>
            </a:extLst>
          </p:cNvPr>
          <p:cNvPicPr>
            <a:picLocks noChangeAspect="1"/>
          </p:cNvPicPr>
          <p:nvPr/>
        </p:nvPicPr>
        <p:blipFill>
          <a:blip r:embed="rId4"/>
          <a:stretch>
            <a:fillRect/>
          </a:stretch>
        </p:blipFill>
        <p:spPr>
          <a:xfrm>
            <a:off x="6096000" y="1918593"/>
            <a:ext cx="4428750" cy="3448939"/>
          </a:xfrm>
          <a:prstGeom prst="rect">
            <a:avLst/>
          </a:prstGeom>
        </p:spPr>
      </p:pic>
      <p:pic>
        <p:nvPicPr>
          <p:cNvPr id="11" name="Image 10" descr="Une image contenant texte, capture d’écran, Police, nombre&#10;&#10;Description générée automatiquement">
            <a:extLst>
              <a:ext uri="{FF2B5EF4-FFF2-40B4-BE49-F238E27FC236}">
                <a16:creationId xmlns:a16="http://schemas.microsoft.com/office/drawing/2014/main" id="{707EA20B-8CE8-5761-1D20-B036D18E91DC}"/>
              </a:ext>
            </a:extLst>
          </p:cNvPr>
          <p:cNvPicPr>
            <a:picLocks noChangeAspect="1"/>
          </p:cNvPicPr>
          <p:nvPr/>
        </p:nvPicPr>
        <p:blipFill>
          <a:blip r:embed="rId5"/>
          <a:stretch>
            <a:fillRect/>
          </a:stretch>
        </p:blipFill>
        <p:spPr>
          <a:xfrm>
            <a:off x="1667250" y="2829447"/>
            <a:ext cx="4114800" cy="1645920"/>
          </a:xfrm>
          <a:prstGeom prst="rect">
            <a:avLst/>
          </a:prstGeom>
        </p:spPr>
      </p:pic>
      <p:sp>
        <p:nvSpPr>
          <p:cNvPr id="12" name="ZoneTexte 11">
            <a:extLst>
              <a:ext uri="{FF2B5EF4-FFF2-40B4-BE49-F238E27FC236}">
                <a16:creationId xmlns:a16="http://schemas.microsoft.com/office/drawing/2014/main" id="{09CD32C8-CD4A-DF02-AEED-D783D46E8B04}"/>
              </a:ext>
            </a:extLst>
          </p:cNvPr>
          <p:cNvSpPr txBox="1"/>
          <p:nvPr/>
        </p:nvSpPr>
        <p:spPr>
          <a:xfrm>
            <a:off x="1932426" y="2084271"/>
            <a:ext cx="3584448" cy="461665"/>
          </a:xfrm>
          <a:prstGeom prst="rect">
            <a:avLst/>
          </a:prstGeom>
          <a:noFill/>
        </p:spPr>
        <p:txBody>
          <a:bodyPr wrap="square" rtlCol="0">
            <a:spAutoFit/>
          </a:bodyPr>
          <a:lstStyle/>
          <a:p>
            <a:pPr algn="ctr"/>
            <a:r>
              <a:rPr lang="fr-FR" sz="1200" dirty="0"/>
              <a:t>Résultats du transfert </a:t>
            </a:r>
            <a:r>
              <a:rPr lang="fr-FR" sz="1200" dirty="0" err="1"/>
              <a:t>learning</a:t>
            </a:r>
            <a:r>
              <a:rPr lang="fr-FR" sz="1200" dirty="0"/>
              <a:t> avec un réseau VGG16 avec  clustering (</a:t>
            </a:r>
            <a:r>
              <a:rPr lang="fr-FR" sz="1200" dirty="0" err="1"/>
              <a:t>Kmeans</a:t>
            </a:r>
            <a:r>
              <a:rPr lang="fr-FR" sz="1200" dirty="0"/>
              <a:t> + t-SNE)</a:t>
            </a:r>
          </a:p>
        </p:txBody>
      </p:sp>
    </p:spTree>
    <p:extLst>
      <p:ext uri="{BB962C8B-B14F-4D97-AF65-F5344CB8AC3E}">
        <p14:creationId xmlns:p14="http://schemas.microsoft.com/office/powerpoint/2010/main" val="38118877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e la date 5">
            <a:extLst>
              <a:ext uri="{FF2B5EF4-FFF2-40B4-BE49-F238E27FC236}">
                <a16:creationId xmlns:a16="http://schemas.microsoft.com/office/drawing/2014/main" id="{19598D18-F051-427F-E35B-77E286FD85D8}"/>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8" name="Espace réservé du pied de page 4">
            <a:extLst>
              <a:ext uri="{FF2B5EF4-FFF2-40B4-BE49-F238E27FC236}">
                <a16:creationId xmlns:a16="http://schemas.microsoft.com/office/drawing/2014/main" id="{D378C3F7-6E5A-549C-4F17-085703954853}"/>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9333939F-BB82-13A3-A403-19E651E577D3}"/>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2" name="Titre 2">
            <a:extLst>
              <a:ext uri="{FF2B5EF4-FFF2-40B4-BE49-F238E27FC236}">
                <a16:creationId xmlns:a16="http://schemas.microsoft.com/office/drawing/2014/main" id="{6514AD05-551D-7CB3-5C46-27E15C970242}"/>
              </a:ext>
            </a:extLst>
          </p:cNvPr>
          <p:cNvSpPr>
            <a:spLocks noGrp="1"/>
          </p:cNvSpPr>
          <p:nvPr>
            <p:ph type="title"/>
          </p:nvPr>
        </p:nvSpPr>
        <p:spPr>
          <a:xfrm>
            <a:off x="1594104" y="400711"/>
            <a:ext cx="8647176" cy="841248"/>
          </a:xfrm>
        </p:spPr>
        <p:txBody>
          <a:bodyPr>
            <a:normAutofit/>
          </a:bodyPr>
          <a:lstStyle/>
          <a:p>
            <a:pPr algn="ctr"/>
            <a:r>
              <a:rPr lang="fr-FR" sz="2400" u="sng" dirty="0">
                <a:effectLst>
                  <a:outerShdw blurRad="38100" dist="38100" dir="2700000" algn="tl">
                    <a:srgbClr val="000000">
                      <a:alpha val="43137"/>
                    </a:srgbClr>
                  </a:outerShdw>
                </a:effectLst>
              </a:rPr>
              <a:t>Données visuelles :</a:t>
            </a:r>
            <a:r>
              <a:rPr lang="fr-FR" sz="2400" dirty="0">
                <a:effectLst>
                  <a:outerShdw blurRad="38100" dist="38100" dir="2700000" algn="tl">
                    <a:srgbClr val="000000">
                      <a:alpha val="43137"/>
                    </a:srgbClr>
                  </a:outerShdw>
                </a:effectLst>
              </a:rPr>
              <a:t> 	Récupération de données depuis une API 			et affichage d'images</a:t>
            </a:r>
            <a:endParaRPr lang="fr-FR" sz="2400" dirty="0"/>
          </a:p>
        </p:txBody>
      </p:sp>
      <p:sp>
        <p:nvSpPr>
          <p:cNvPr id="6" name="ZoneTexte 5">
            <a:extLst>
              <a:ext uri="{FF2B5EF4-FFF2-40B4-BE49-F238E27FC236}">
                <a16:creationId xmlns:a16="http://schemas.microsoft.com/office/drawing/2014/main" id="{B148CCBF-77BF-6F6E-99D1-9B61BEF97617}"/>
              </a:ext>
            </a:extLst>
          </p:cNvPr>
          <p:cNvSpPr txBox="1"/>
          <p:nvPr/>
        </p:nvSpPr>
        <p:spPr>
          <a:xfrm>
            <a:off x="1222248" y="2532162"/>
            <a:ext cx="3764280" cy="1938992"/>
          </a:xfrm>
          <a:prstGeom prst="rect">
            <a:avLst/>
          </a:prstGeom>
          <a:solidFill>
            <a:schemeClr val="accent6">
              <a:lumMod val="10000"/>
              <a:lumOff val="90000"/>
            </a:schemeClr>
          </a:solidFill>
        </p:spPr>
        <p:txBody>
          <a:bodyPr wrap="square" rtlCol="0">
            <a:spAutoFit/>
          </a:bodyPr>
          <a:lstStyle/>
          <a:p>
            <a:pPr algn="just"/>
            <a:r>
              <a:rPr lang="fr-FR" sz="1200" dirty="0"/>
              <a:t>En employant un script dédié, j'ai établi une connexion avec une API et appliqué des critères de sélection précis pour extraire des informations de produits à base de “champagne” telles que le </a:t>
            </a:r>
            <a:r>
              <a:rPr lang="fr-FR" sz="1200" dirty="0" err="1"/>
              <a:t>foodId</a:t>
            </a:r>
            <a:r>
              <a:rPr lang="fr-FR" sz="1200" dirty="0"/>
              <a:t>, le label, la catégorie, le contenu alimentaire, ainsi que l'image pour chaque produit. </a:t>
            </a:r>
          </a:p>
          <a:p>
            <a:pPr algn="just"/>
            <a:endParaRPr lang="fr-FR" sz="1200" dirty="0"/>
          </a:p>
          <a:p>
            <a:pPr algn="just"/>
            <a:endParaRPr lang="fr-FR" sz="1200" dirty="0"/>
          </a:p>
          <a:p>
            <a:pPr algn="just"/>
            <a:r>
              <a:rPr lang="fr-FR" sz="1200" dirty="0"/>
              <a:t>Ci-dessous, une présentation de quelques produits ainsi obtenus :</a:t>
            </a:r>
          </a:p>
        </p:txBody>
      </p:sp>
      <p:pic>
        <p:nvPicPr>
          <p:cNvPr id="4" name="Image 3" descr="Une image contenant texte, boisson, Verre à vin, vin&#10;&#10;Description générée automatiquement">
            <a:extLst>
              <a:ext uri="{FF2B5EF4-FFF2-40B4-BE49-F238E27FC236}">
                <a16:creationId xmlns:a16="http://schemas.microsoft.com/office/drawing/2014/main" id="{D489F857-8BA1-7766-6AC6-3DD98602E6C3}"/>
              </a:ext>
            </a:extLst>
          </p:cNvPr>
          <p:cNvPicPr>
            <a:picLocks noChangeAspect="1"/>
          </p:cNvPicPr>
          <p:nvPr/>
        </p:nvPicPr>
        <p:blipFill>
          <a:blip r:embed="rId4"/>
          <a:stretch>
            <a:fillRect/>
          </a:stretch>
        </p:blipFill>
        <p:spPr>
          <a:xfrm>
            <a:off x="5876538" y="1539455"/>
            <a:ext cx="4364742" cy="4519398"/>
          </a:xfrm>
          <a:prstGeom prst="rect">
            <a:avLst/>
          </a:prstGeom>
        </p:spPr>
      </p:pic>
    </p:spTree>
    <p:extLst>
      <p:ext uri="{BB962C8B-B14F-4D97-AF65-F5344CB8AC3E}">
        <p14:creationId xmlns:p14="http://schemas.microsoft.com/office/powerpoint/2010/main" val="22192591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24AFFC60-19C3-4901-93F7-7AAF4C09F8C6}"/>
              </a:ext>
            </a:extLst>
          </p:cNvPr>
          <p:cNvSpPr>
            <a:spLocks noGrp="1"/>
          </p:cNvSpPr>
          <p:nvPr>
            <p:ph idx="1"/>
          </p:nvPr>
        </p:nvSpPr>
        <p:spPr>
          <a:xfrm>
            <a:off x="4724400" y="554736"/>
            <a:ext cx="2743200" cy="2651760"/>
          </a:xfrm>
        </p:spPr>
        <p:txBody>
          <a:bodyPr rtlCol="0"/>
          <a:lstStyle/>
          <a:p>
            <a:pPr rtl="0"/>
            <a:r>
              <a:rPr lang="fr-FR" dirty="0"/>
              <a:t>Alpha DIALLO</a:t>
            </a:r>
          </a:p>
        </p:txBody>
      </p:sp>
      <p:sp>
        <p:nvSpPr>
          <p:cNvPr id="4" name="Espace réservé de la date 3">
            <a:extLst>
              <a:ext uri="{FF2B5EF4-FFF2-40B4-BE49-F238E27FC236}">
                <a16:creationId xmlns:a16="http://schemas.microsoft.com/office/drawing/2014/main" id="{0020C547-CAAA-4F67-8DFD-712B97B120CC}"/>
              </a:ext>
            </a:extLst>
          </p:cNvPr>
          <p:cNvSpPr>
            <a:spLocks noGrp="1"/>
          </p:cNvSpPr>
          <p:nvPr>
            <p:ph type="dt" sz="half" idx="10"/>
          </p:nvPr>
        </p:nvSpPr>
        <p:spPr>
          <a:xfrm>
            <a:off x="838200" y="6356350"/>
            <a:ext cx="2743200" cy="365125"/>
          </a:xfrm>
        </p:spPr>
        <p:txBody>
          <a:bodyPr rtlCol="0"/>
          <a:lstStyle/>
          <a:p>
            <a:pPr rtl="0"/>
            <a:r>
              <a:rPr lang="fr-FR"/>
              <a:t>20XX</a:t>
            </a:r>
          </a:p>
        </p:txBody>
      </p:sp>
      <p:sp>
        <p:nvSpPr>
          <p:cNvPr id="6" name="Espace réservé du numéro de diapositive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rtl="0"/>
              <a:t>24</a:t>
            </a:fld>
            <a:endParaRPr lang="fr-FR"/>
          </a:p>
        </p:txBody>
      </p:sp>
      <p:sp>
        <p:nvSpPr>
          <p:cNvPr id="7" name="Espace réservé du pied de page 4">
            <a:extLst>
              <a:ext uri="{FF2B5EF4-FFF2-40B4-BE49-F238E27FC236}">
                <a16:creationId xmlns:a16="http://schemas.microsoft.com/office/drawing/2014/main" id="{B612D7A4-51AC-7300-CF0D-FB959620A37B}"/>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descr="Une image contenant dessin humoristique, clipart, émoticône, smiley&#10;&#10;Description générée automatiquement">
            <a:extLst>
              <a:ext uri="{FF2B5EF4-FFF2-40B4-BE49-F238E27FC236}">
                <a16:creationId xmlns:a16="http://schemas.microsoft.com/office/drawing/2014/main" id="{FF38677F-A88A-BDF4-16DF-FD72788DFAE5}"/>
              </a:ext>
            </a:extLst>
          </p:cNvPr>
          <p:cNvPicPr>
            <a:picLocks noChangeAspect="1"/>
          </p:cNvPicPr>
          <p:nvPr/>
        </p:nvPicPr>
        <p:blipFill>
          <a:blip r:embed="rId3"/>
          <a:stretch>
            <a:fillRect/>
          </a:stretch>
        </p:blipFill>
        <p:spPr>
          <a:xfrm>
            <a:off x="4141216" y="1962912"/>
            <a:ext cx="3909568" cy="2932176"/>
          </a:xfrm>
          <a:prstGeom prst="rect">
            <a:avLst/>
          </a:prstGeom>
        </p:spPr>
      </p:pic>
    </p:spTree>
    <p:extLst>
      <p:ext uri="{BB962C8B-B14F-4D97-AF65-F5344CB8AC3E}">
        <p14:creationId xmlns:p14="http://schemas.microsoft.com/office/powerpoint/2010/main" val="2271433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A6F7BB-30A8-4980-AD4A-2FB0B53FA6C9}"/>
              </a:ext>
            </a:extLst>
          </p:cNvPr>
          <p:cNvSpPr>
            <a:spLocks noGrp="1"/>
          </p:cNvSpPr>
          <p:nvPr>
            <p:ph type="title"/>
          </p:nvPr>
        </p:nvSpPr>
        <p:spPr>
          <a:xfrm>
            <a:off x="838200" y="341269"/>
            <a:ext cx="3843528" cy="640080"/>
          </a:xfrm>
        </p:spPr>
        <p:txBody>
          <a:bodyPr rtlCol="0">
            <a:normAutofit/>
          </a:bodyPr>
          <a:lstStyle/>
          <a:p>
            <a:pPr rtl="0"/>
            <a:r>
              <a:rPr lang="fr-FR" sz="2400" u="sng" dirty="0">
                <a:effectLst>
                  <a:outerShdw blurRad="38100" dist="38100" dir="2700000" algn="tl">
                    <a:srgbClr val="000000">
                      <a:alpha val="43137"/>
                    </a:srgbClr>
                  </a:outerShdw>
                </a:effectLst>
              </a:rPr>
              <a:t>Découverte des données</a:t>
            </a:r>
          </a:p>
        </p:txBody>
      </p:sp>
      <p:sp>
        <p:nvSpPr>
          <p:cNvPr id="5" name="Espace réservé du numéro de diapositive 4">
            <a:extLst>
              <a:ext uri="{FF2B5EF4-FFF2-40B4-BE49-F238E27FC236}">
                <a16:creationId xmlns:a16="http://schemas.microsoft.com/office/drawing/2014/main" id="{1D394544-C9EA-4CC9-A8CE-78087E866119}"/>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3</a:t>
            </a:fld>
            <a:endParaRPr lang="fr-FR"/>
          </a:p>
        </p:txBody>
      </p:sp>
      <p:sp>
        <p:nvSpPr>
          <p:cNvPr id="42" name="Espace réservé de la date 5">
            <a:extLst>
              <a:ext uri="{FF2B5EF4-FFF2-40B4-BE49-F238E27FC236}">
                <a16:creationId xmlns:a16="http://schemas.microsoft.com/office/drawing/2014/main" id="{BC14395D-8D32-D76C-100A-D4905A69845D}"/>
              </a:ext>
            </a:extLst>
          </p:cNvPr>
          <p:cNvSpPr>
            <a:spLocks noGrp="1"/>
          </p:cNvSpPr>
          <p:nvPr>
            <p:ph type="dt" sz="half" idx="10"/>
          </p:nvPr>
        </p:nvSpPr>
        <p:spPr>
          <a:xfrm>
            <a:off x="838200" y="6356350"/>
            <a:ext cx="2743200" cy="365125"/>
          </a:xfrm>
        </p:spPr>
        <p:txBody>
          <a:bodyPr rtlCol="0"/>
          <a:lstStyle/>
          <a:p>
            <a:pPr rtl="0"/>
            <a:r>
              <a:rPr lang="fr-FR" b="1" dirty="0">
                <a:solidFill>
                  <a:schemeClr val="tx1"/>
                </a:solidFill>
              </a:rPr>
              <a:t>08/2023</a:t>
            </a:r>
          </a:p>
        </p:txBody>
      </p:sp>
      <p:sp>
        <p:nvSpPr>
          <p:cNvPr id="43" name="Espace réservé du pied de page 4">
            <a:extLst>
              <a:ext uri="{FF2B5EF4-FFF2-40B4-BE49-F238E27FC236}">
                <a16:creationId xmlns:a16="http://schemas.microsoft.com/office/drawing/2014/main" id="{D03E8EED-D5C3-F48A-56C3-ED2F77A0301E}"/>
              </a:ext>
            </a:extLst>
          </p:cNvPr>
          <p:cNvSpPr>
            <a:spLocks noGrp="1"/>
          </p:cNvSpPr>
          <p:nvPr>
            <p:ph type="ftr" sz="quarter" idx="11"/>
          </p:nvPr>
        </p:nvSpPr>
        <p:spPr>
          <a:xfrm>
            <a:off x="4038600" y="6356350"/>
            <a:ext cx="4114800" cy="365125"/>
          </a:xfrm>
        </p:spPr>
        <p:txBody>
          <a:bodyPr rtlCol="0"/>
          <a:lstStyle/>
          <a:p>
            <a:pPr rtl="0"/>
            <a:r>
              <a:rPr lang="fr-FR" b="1" dirty="0">
                <a:solidFill>
                  <a:schemeClr val="tx1"/>
                </a:solidFill>
              </a:rPr>
              <a:t>Alpha Oumar DIALLO / OPC / Projet / Data Science</a:t>
            </a:r>
          </a:p>
        </p:txBody>
      </p:sp>
      <p:sp>
        <p:nvSpPr>
          <p:cNvPr id="44" name="Espace réservé du numéro de diapositive 3">
            <a:extLst>
              <a:ext uri="{FF2B5EF4-FFF2-40B4-BE49-F238E27FC236}">
                <a16:creationId xmlns:a16="http://schemas.microsoft.com/office/drawing/2014/main" id="{5383B4D0-742B-E94E-CFD1-56CE68A75128}"/>
              </a:ext>
            </a:extLst>
          </p:cNvPr>
          <p:cNvSpPr txBox="1">
            <a:spLocks/>
          </p:cNvSpPr>
          <p:nvPr/>
        </p:nvSpPr>
        <p:spPr>
          <a:xfrm>
            <a:off x="8610600" y="6356350"/>
            <a:ext cx="2743200" cy="365125"/>
          </a:xfrm>
          <a:prstGeom prst="rect">
            <a:avLst/>
          </a:prstGeom>
        </p:spPr>
        <p:txBody>
          <a:bodyPr vert="horz" lIns="91440" tIns="45720" rIns="91440" bIns="45720" rtlCol="0" anchor="ctr"/>
          <a:lstStyle>
            <a:defPPr rtl="0">
              <a:defRPr lang="fr-FR"/>
            </a:defPPr>
            <a:lvl1pPr marL="0" algn="r"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9B51A1E-902D-48AF-9020-955120F399B6}" type="slidenum">
              <a:rPr lang="fr-FR" smtClean="0"/>
              <a:pPr/>
              <a:t>3</a:t>
            </a:fld>
            <a:endParaRPr lang="fr-FR" dirty="0"/>
          </a:p>
        </p:txBody>
      </p:sp>
      <p:pic>
        <p:nvPicPr>
          <p:cNvPr id="45" name="Image 44">
            <a:extLst>
              <a:ext uri="{FF2B5EF4-FFF2-40B4-BE49-F238E27FC236}">
                <a16:creationId xmlns:a16="http://schemas.microsoft.com/office/drawing/2014/main" id="{0B4B43F4-7058-57D4-8616-9513856CDF9A}"/>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50" name="ZoneTexte 49">
            <a:extLst>
              <a:ext uri="{FF2B5EF4-FFF2-40B4-BE49-F238E27FC236}">
                <a16:creationId xmlns:a16="http://schemas.microsoft.com/office/drawing/2014/main" id="{E2CD10E8-0917-5D2F-1DC9-370329A84396}"/>
              </a:ext>
            </a:extLst>
          </p:cNvPr>
          <p:cNvSpPr txBox="1"/>
          <p:nvPr/>
        </p:nvSpPr>
        <p:spPr>
          <a:xfrm>
            <a:off x="4998720" y="329184"/>
            <a:ext cx="6059424" cy="83099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marL="171450" indent="-171450">
              <a:buFont typeface="Arial" panose="020B0604020202020204" pitchFamily="34" charset="0"/>
              <a:buChar char="•"/>
            </a:pPr>
            <a:r>
              <a:rPr lang="fr-FR" sz="1200" b="1" u="sng" dirty="0"/>
              <a:t>Source des données :</a:t>
            </a:r>
          </a:p>
          <a:p>
            <a:pPr marL="628650" lvl="1" indent="-171450">
              <a:buFont typeface="Arial" panose="020B0604020202020204" pitchFamily="34" charset="0"/>
              <a:buChar char="•"/>
            </a:pPr>
            <a:r>
              <a:rPr lang="fr-FR" sz="1200" dirty="0"/>
              <a:t>https://s3-eu-west-1.amazonaws.com/static.oc-static.com/prod/courses/files/Parcours_data_scientist/Projet+-+Textimage+DAS+V2/Dataset+projet+pre%CC%81traitement+textes+images.zip</a:t>
            </a:r>
          </a:p>
        </p:txBody>
      </p:sp>
      <p:cxnSp>
        <p:nvCxnSpPr>
          <p:cNvPr id="55" name="Connecteur droit avec flèche 54">
            <a:extLst>
              <a:ext uri="{FF2B5EF4-FFF2-40B4-BE49-F238E27FC236}">
                <a16:creationId xmlns:a16="http://schemas.microsoft.com/office/drawing/2014/main" id="{BD903618-E929-121E-B8A6-BC61DD76755B}"/>
              </a:ext>
            </a:extLst>
          </p:cNvPr>
          <p:cNvCxnSpPr>
            <a:stCxn id="53" idx="3"/>
            <a:endCxn id="52" idx="0"/>
          </p:cNvCxnSpPr>
          <p:nvPr/>
        </p:nvCxnSpPr>
        <p:spPr>
          <a:xfrm>
            <a:off x="4194048" y="3614928"/>
            <a:ext cx="1883664" cy="19087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025" name="Groupe 1024">
            <a:extLst>
              <a:ext uri="{FF2B5EF4-FFF2-40B4-BE49-F238E27FC236}">
                <a16:creationId xmlns:a16="http://schemas.microsoft.com/office/drawing/2014/main" id="{64313A4A-49D8-608E-D793-A35AF7B62C30}"/>
              </a:ext>
            </a:extLst>
          </p:cNvPr>
          <p:cNvGrpSpPr/>
          <p:nvPr/>
        </p:nvGrpSpPr>
        <p:grpSpPr>
          <a:xfrm>
            <a:off x="231648" y="981349"/>
            <a:ext cx="11692127" cy="5404140"/>
            <a:chOff x="231648" y="981349"/>
            <a:chExt cx="11692127" cy="5404140"/>
          </a:xfrm>
        </p:grpSpPr>
        <p:sp>
          <p:nvSpPr>
            <p:cNvPr id="46" name="Rectangle : coins arrondis 45">
              <a:extLst>
                <a:ext uri="{FF2B5EF4-FFF2-40B4-BE49-F238E27FC236}">
                  <a16:creationId xmlns:a16="http://schemas.microsoft.com/office/drawing/2014/main" id="{E7E2E73C-187F-B35A-1964-73AA6AC1C0F8}"/>
                </a:ext>
              </a:extLst>
            </p:cNvPr>
            <p:cNvSpPr/>
            <p:nvPr/>
          </p:nvSpPr>
          <p:spPr>
            <a:xfrm>
              <a:off x="1706880" y="981349"/>
              <a:ext cx="1682496" cy="365126"/>
            </a:xfrm>
            <a:prstGeom prst="roundRect">
              <a:avLst/>
            </a:prstGeom>
            <a:solidFill>
              <a:srgbClr val="4D748C"/>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fr-FR" sz="1400" dirty="0"/>
                <a:t>DATASET</a:t>
              </a:r>
            </a:p>
          </p:txBody>
        </p:sp>
        <p:sp>
          <p:nvSpPr>
            <p:cNvPr id="47" name="Rectangle : coins arrondis 46">
              <a:extLst>
                <a:ext uri="{FF2B5EF4-FFF2-40B4-BE49-F238E27FC236}">
                  <a16:creationId xmlns:a16="http://schemas.microsoft.com/office/drawing/2014/main" id="{3EA54A74-9A22-3F25-6849-762172E9E42D}"/>
                </a:ext>
              </a:extLst>
            </p:cNvPr>
            <p:cNvSpPr/>
            <p:nvPr/>
          </p:nvSpPr>
          <p:spPr>
            <a:xfrm>
              <a:off x="7097864" y="1298024"/>
              <a:ext cx="3944112" cy="365126"/>
            </a:xfrm>
            <a:prstGeom prst="roundRect">
              <a:avLst/>
            </a:prstGeom>
            <a:solidFill>
              <a:schemeClr val="accent5">
                <a:lumMod val="75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fr-FR" sz="1400" dirty="0">
                  <a:solidFill>
                    <a:schemeClr val="tx1"/>
                  </a:solidFill>
                </a:rPr>
                <a:t>Utilisation de 3 features</a:t>
              </a:r>
            </a:p>
          </p:txBody>
        </p:sp>
        <p:sp>
          <p:nvSpPr>
            <p:cNvPr id="48" name="Rectangle : coins arrondis 47">
              <a:extLst>
                <a:ext uri="{FF2B5EF4-FFF2-40B4-BE49-F238E27FC236}">
                  <a16:creationId xmlns:a16="http://schemas.microsoft.com/office/drawing/2014/main" id="{6ED61DDE-70DF-C719-0282-2F986B0AC37E}"/>
                </a:ext>
              </a:extLst>
            </p:cNvPr>
            <p:cNvSpPr/>
            <p:nvPr/>
          </p:nvSpPr>
          <p:spPr>
            <a:xfrm>
              <a:off x="1347216" y="1511701"/>
              <a:ext cx="2401824" cy="3108960"/>
            </a:xfrm>
            <a:prstGeom prst="roundRect">
              <a:avLst>
                <a:gd name="adj" fmla="val 5079"/>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dirty="0" err="1">
                  <a:solidFill>
                    <a:schemeClr val="tx1"/>
                  </a:solidFill>
                </a:rPr>
                <a:t>uniq_id</a:t>
              </a:r>
              <a:endParaRPr lang="fr-FR" sz="1200" dirty="0">
                <a:solidFill>
                  <a:schemeClr val="tx1"/>
                </a:solidFill>
              </a:endParaRPr>
            </a:p>
            <a:p>
              <a:pPr algn="ctr"/>
              <a:r>
                <a:rPr lang="fr-FR" sz="1200" dirty="0" err="1">
                  <a:solidFill>
                    <a:schemeClr val="tx1"/>
                  </a:solidFill>
                </a:rPr>
                <a:t>crawl_timestamp</a:t>
              </a:r>
              <a:r>
                <a:rPr lang="fr-FR" sz="1200" dirty="0">
                  <a:solidFill>
                    <a:schemeClr val="tx1"/>
                  </a:solidFill>
                </a:rPr>
                <a:t> </a:t>
              </a:r>
            </a:p>
            <a:p>
              <a:pPr algn="ctr"/>
              <a:r>
                <a:rPr lang="fr-FR" sz="1200" dirty="0" err="1">
                  <a:solidFill>
                    <a:schemeClr val="tx1"/>
                  </a:solidFill>
                </a:rPr>
                <a:t>product_url</a:t>
              </a:r>
              <a:r>
                <a:rPr lang="fr-FR" sz="1200" dirty="0">
                  <a:solidFill>
                    <a:schemeClr val="tx1"/>
                  </a:solidFill>
                </a:rPr>
                <a:t> </a:t>
              </a:r>
            </a:p>
            <a:p>
              <a:pPr algn="ctr"/>
              <a:r>
                <a:rPr lang="fr-FR" sz="1200" dirty="0" err="1">
                  <a:solidFill>
                    <a:schemeClr val="tx1"/>
                  </a:solidFill>
                </a:rPr>
                <a:t>product_name</a:t>
              </a:r>
              <a:r>
                <a:rPr lang="fr-FR" sz="1200" dirty="0">
                  <a:solidFill>
                    <a:schemeClr val="tx1"/>
                  </a:solidFill>
                </a:rPr>
                <a:t> </a:t>
              </a:r>
            </a:p>
            <a:p>
              <a:pPr algn="ctr"/>
              <a:r>
                <a:rPr lang="fr-FR" sz="1200" dirty="0" err="1">
                  <a:solidFill>
                    <a:schemeClr val="tx1"/>
                  </a:solidFill>
                </a:rPr>
                <a:t>product_category_tree</a:t>
              </a:r>
              <a:r>
                <a:rPr lang="fr-FR" sz="1200" dirty="0">
                  <a:solidFill>
                    <a:schemeClr val="tx1"/>
                  </a:solidFill>
                </a:rPr>
                <a:t> </a:t>
              </a:r>
            </a:p>
            <a:p>
              <a:pPr algn="ctr"/>
              <a:r>
                <a:rPr lang="fr-FR" sz="1200" dirty="0" err="1">
                  <a:solidFill>
                    <a:schemeClr val="tx1"/>
                  </a:solidFill>
                </a:rPr>
                <a:t>pid</a:t>
              </a:r>
              <a:r>
                <a:rPr lang="fr-FR" sz="1200" dirty="0">
                  <a:solidFill>
                    <a:schemeClr val="tx1"/>
                  </a:solidFill>
                </a:rPr>
                <a:t> </a:t>
              </a:r>
            </a:p>
            <a:p>
              <a:pPr algn="ctr"/>
              <a:r>
                <a:rPr lang="fr-FR" sz="1200" dirty="0" err="1">
                  <a:solidFill>
                    <a:schemeClr val="tx1"/>
                  </a:solidFill>
                </a:rPr>
                <a:t>retail_price</a:t>
              </a:r>
              <a:r>
                <a:rPr lang="fr-FR" sz="1200" dirty="0">
                  <a:solidFill>
                    <a:schemeClr val="tx1"/>
                  </a:solidFill>
                </a:rPr>
                <a:t> </a:t>
              </a:r>
            </a:p>
            <a:p>
              <a:pPr algn="ctr"/>
              <a:r>
                <a:rPr lang="fr-FR" sz="1200" dirty="0" err="1">
                  <a:solidFill>
                    <a:schemeClr val="tx1"/>
                  </a:solidFill>
                </a:rPr>
                <a:t>discounted_price</a:t>
              </a:r>
              <a:r>
                <a:rPr lang="fr-FR" sz="1200" dirty="0">
                  <a:solidFill>
                    <a:schemeClr val="tx1"/>
                  </a:solidFill>
                </a:rPr>
                <a:t> </a:t>
              </a:r>
            </a:p>
            <a:p>
              <a:pPr algn="ctr"/>
              <a:r>
                <a:rPr lang="fr-FR" sz="1200" dirty="0">
                  <a:solidFill>
                    <a:schemeClr val="tx1"/>
                  </a:solidFill>
                </a:rPr>
                <a:t>image </a:t>
              </a:r>
            </a:p>
            <a:p>
              <a:pPr algn="ctr"/>
              <a:r>
                <a:rPr lang="fr-FR" sz="1200" dirty="0" err="1">
                  <a:solidFill>
                    <a:schemeClr val="tx1"/>
                  </a:solidFill>
                </a:rPr>
                <a:t>is_FK_Advantage_product</a:t>
              </a:r>
              <a:r>
                <a:rPr lang="fr-FR" sz="1200" dirty="0">
                  <a:solidFill>
                    <a:schemeClr val="tx1"/>
                  </a:solidFill>
                </a:rPr>
                <a:t> </a:t>
              </a:r>
            </a:p>
            <a:p>
              <a:pPr algn="ctr"/>
              <a:r>
                <a:rPr lang="fr-FR" sz="1200" dirty="0">
                  <a:solidFill>
                    <a:schemeClr val="tx1"/>
                  </a:solidFill>
                </a:rPr>
                <a:t>description </a:t>
              </a:r>
            </a:p>
            <a:p>
              <a:pPr algn="ctr"/>
              <a:r>
                <a:rPr lang="fr-FR" sz="1200" dirty="0" err="1">
                  <a:solidFill>
                    <a:schemeClr val="tx1"/>
                  </a:solidFill>
                </a:rPr>
                <a:t>product_rating</a:t>
              </a:r>
              <a:r>
                <a:rPr lang="fr-FR" sz="1200" dirty="0">
                  <a:solidFill>
                    <a:schemeClr val="tx1"/>
                  </a:solidFill>
                </a:rPr>
                <a:t> </a:t>
              </a:r>
            </a:p>
            <a:p>
              <a:pPr algn="ctr"/>
              <a:r>
                <a:rPr lang="fr-FR" sz="1200" dirty="0" err="1">
                  <a:solidFill>
                    <a:schemeClr val="tx1"/>
                  </a:solidFill>
                </a:rPr>
                <a:t>overall_rating</a:t>
              </a:r>
              <a:r>
                <a:rPr lang="fr-FR" sz="1200" dirty="0">
                  <a:solidFill>
                    <a:schemeClr val="tx1"/>
                  </a:solidFill>
                </a:rPr>
                <a:t> </a:t>
              </a:r>
            </a:p>
            <a:p>
              <a:pPr algn="ctr"/>
              <a:r>
                <a:rPr lang="fr-FR" sz="1200" dirty="0">
                  <a:solidFill>
                    <a:schemeClr val="tx1"/>
                  </a:solidFill>
                </a:rPr>
                <a:t>brand </a:t>
              </a:r>
            </a:p>
            <a:p>
              <a:pPr algn="ctr"/>
              <a:r>
                <a:rPr lang="fr-FR" sz="1200" dirty="0" err="1">
                  <a:solidFill>
                    <a:schemeClr val="tx1"/>
                  </a:solidFill>
                </a:rPr>
                <a:t>product_specifications</a:t>
              </a:r>
              <a:r>
                <a:rPr lang="fr-FR" sz="1200" dirty="0">
                  <a:solidFill>
                    <a:schemeClr val="tx1"/>
                  </a:solidFill>
                </a:rPr>
                <a:t> </a:t>
              </a:r>
            </a:p>
          </p:txBody>
        </p:sp>
        <p:pic>
          <p:nvPicPr>
            <p:cNvPr id="1026" name="Picture 2">
              <a:extLst>
                <a:ext uri="{FF2B5EF4-FFF2-40B4-BE49-F238E27FC236}">
                  <a16:creationId xmlns:a16="http://schemas.microsoft.com/office/drawing/2014/main" id="{71F8DCCF-0556-537C-A9EF-9AFCD8DFEC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88834" y="2777257"/>
              <a:ext cx="2562173" cy="2391728"/>
            </a:xfrm>
            <a:prstGeom prst="rect">
              <a:avLst/>
            </a:prstGeom>
            <a:noFill/>
            <a:extLst>
              <a:ext uri="{909E8E84-426E-40DD-AFC4-6F175D3DCCD1}">
                <a14:hiddenFill xmlns:a14="http://schemas.microsoft.com/office/drawing/2010/main">
                  <a:solidFill>
                    <a:srgbClr val="FFFFFF"/>
                  </a:solidFill>
                </a14:hiddenFill>
              </a:ext>
            </a:extLst>
          </p:spPr>
        </p:pic>
        <p:sp>
          <p:nvSpPr>
            <p:cNvPr id="49" name="Rectangle : coins arrondis 48">
              <a:extLst>
                <a:ext uri="{FF2B5EF4-FFF2-40B4-BE49-F238E27FC236}">
                  <a16:creationId xmlns:a16="http://schemas.microsoft.com/office/drawing/2014/main" id="{E40EC431-F5FD-3B34-032E-E1459AB72D8F}"/>
                </a:ext>
              </a:extLst>
            </p:cNvPr>
            <p:cNvSpPr/>
            <p:nvPr/>
          </p:nvSpPr>
          <p:spPr>
            <a:xfrm>
              <a:off x="7097864" y="2182816"/>
              <a:ext cx="3944112" cy="365126"/>
            </a:xfrm>
            <a:prstGeom prst="roundRect">
              <a:avLst/>
            </a:prstGeom>
            <a:solidFill>
              <a:schemeClr val="tx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fr-FR" sz="1400" dirty="0">
                  <a:solidFill>
                    <a:schemeClr val="tx1"/>
                  </a:solidFill>
                </a:rPr>
                <a:t>Exemple du premier article du jeu de données</a:t>
              </a:r>
            </a:p>
          </p:txBody>
        </p:sp>
        <p:sp>
          <p:nvSpPr>
            <p:cNvPr id="51" name="Rectangle : coins arrondis 50">
              <a:extLst>
                <a:ext uri="{FF2B5EF4-FFF2-40B4-BE49-F238E27FC236}">
                  <a16:creationId xmlns:a16="http://schemas.microsoft.com/office/drawing/2014/main" id="{1A760B00-1205-6888-289C-AD8F903BC807}"/>
                </a:ext>
              </a:extLst>
            </p:cNvPr>
            <p:cNvSpPr/>
            <p:nvPr/>
          </p:nvSpPr>
          <p:spPr>
            <a:xfrm>
              <a:off x="1347215" y="4818896"/>
              <a:ext cx="2401823" cy="640080"/>
            </a:xfrm>
            <a:prstGeom prst="roundRect">
              <a:avLst/>
            </a:prstGeom>
            <a:solidFill>
              <a:schemeClr val="accent1">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fr-FR" sz="1200" dirty="0"/>
                <a:t>1050 lignes</a:t>
              </a:r>
            </a:p>
            <a:p>
              <a:pPr algn="ctr"/>
              <a:r>
                <a:rPr lang="fr-FR" sz="1200" dirty="0"/>
                <a:t>15 colonnes</a:t>
              </a:r>
            </a:p>
          </p:txBody>
        </p:sp>
        <p:sp>
          <p:nvSpPr>
            <p:cNvPr id="52" name="ZoneTexte 51">
              <a:extLst>
                <a:ext uri="{FF2B5EF4-FFF2-40B4-BE49-F238E27FC236}">
                  <a16:creationId xmlns:a16="http://schemas.microsoft.com/office/drawing/2014/main" id="{ECA62541-DE90-1042-992E-B00BCE210A21}"/>
                </a:ext>
              </a:extLst>
            </p:cNvPr>
            <p:cNvSpPr txBox="1"/>
            <p:nvPr/>
          </p:nvSpPr>
          <p:spPr>
            <a:xfrm>
              <a:off x="231648" y="5523715"/>
              <a:ext cx="11692127" cy="861774"/>
            </a:xfrm>
            <a:prstGeom prst="rect">
              <a:avLst/>
            </a:prstGeom>
            <a:solidFill>
              <a:schemeClr val="bg1"/>
            </a:solidFill>
            <a:ln>
              <a:solidFill>
                <a:schemeClr val="accent6">
                  <a:lumMod val="50000"/>
                  <a:lumOff val="50000"/>
                </a:schemeClr>
              </a:solidFill>
              <a:prstDash val="dash"/>
            </a:ln>
          </p:spPr>
          <p:txBody>
            <a:bodyPr wrap="square" rtlCol="0">
              <a:spAutoFit/>
            </a:bodyPr>
            <a:lstStyle/>
            <a:p>
              <a:r>
                <a:rPr lang="en-US" sz="1000" dirty="0"/>
                <a:t>Key Features of Elegance Polyester Multicolor Abstract Eyelet Door Curtain Floral </a:t>
              </a:r>
              <a:r>
                <a:rPr lang="en-US" sz="1000" dirty="0" err="1"/>
                <a:t>Curtain,Elegance</a:t>
              </a:r>
              <a:r>
                <a:rPr lang="en-US" sz="1000" dirty="0"/>
                <a:t> Polyester Multicolor Abstract Eyelet Door Curtain (213 cm in Height, Pack of 2) Price: Rs. 899 This curtain enhances the look of the </a:t>
              </a:r>
              <a:r>
                <a:rPr lang="en-US" sz="1000" dirty="0" err="1"/>
                <a:t>interiors.This</a:t>
              </a:r>
              <a:r>
                <a:rPr lang="en-US" sz="1000" dirty="0"/>
                <a:t> curtain is made from 100% high quality polyester </a:t>
              </a:r>
              <a:r>
                <a:rPr lang="en-US" sz="1000" dirty="0" err="1"/>
                <a:t>fabric.It</a:t>
              </a:r>
              <a:r>
                <a:rPr lang="en-US" sz="1000" dirty="0"/>
                <a:t> features an eyelet style stitch with Metal </a:t>
              </a:r>
              <a:r>
                <a:rPr lang="en-US" sz="1000" dirty="0" err="1"/>
                <a:t>Ring.It</a:t>
              </a:r>
              <a:r>
                <a:rPr lang="en-US" sz="1000" dirty="0"/>
                <a:t> makes the room environment romantic and </a:t>
              </a:r>
              <a:r>
                <a:rPr lang="en-US" sz="1000" dirty="0" err="1"/>
                <a:t>loving.This</a:t>
              </a:r>
              <a:r>
                <a:rPr lang="en-US" sz="1000" dirty="0"/>
                <a:t> curtain is ant- wrinkle and anti shrinkage and have elegant </a:t>
              </a:r>
              <a:r>
                <a:rPr lang="en-US" sz="1000" dirty="0" err="1"/>
                <a:t>apparance.Give</a:t>
              </a:r>
              <a:r>
                <a:rPr lang="en-US" sz="1000" dirty="0"/>
                <a:t> your home a bright and modernistic appeal with these designs. The surreal attention is sure to steal hearts. These contemporary eyelet and valance curtains slide smoothly so when you draw them apart first thing in the morning to welcome the bright sun rays you want to wish good morning to the whole world and when you draw them close in the evening, you create the most special moments of joyous beauty given by the soothing prints. Bring home the elegant curtain that softly filters light in your room so that you </a:t>
              </a:r>
              <a:endParaRPr lang="fr-FR" sz="1000" dirty="0"/>
            </a:p>
          </p:txBody>
        </p:sp>
        <p:sp>
          <p:nvSpPr>
            <p:cNvPr id="53" name="Rectangle 52">
              <a:extLst>
                <a:ext uri="{FF2B5EF4-FFF2-40B4-BE49-F238E27FC236}">
                  <a16:creationId xmlns:a16="http://schemas.microsoft.com/office/drawing/2014/main" id="{66F460A0-3788-E67C-6884-10362D9C4CB1}"/>
                </a:ext>
              </a:extLst>
            </p:cNvPr>
            <p:cNvSpPr/>
            <p:nvPr/>
          </p:nvSpPr>
          <p:spPr>
            <a:xfrm>
              <a:off x="2109216" y="3523488"/>
              <a:ext cx="2084832" cy="182880"/>
            </a:xfrm>
            <a:prstGeom prst="rect">
              <a:avLst/>
            </a:prstGeom>
            <a:no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7" name="Connecteur droit avec flèche 56">
              <a:extLst>
                <a:ext uri="{FF2B5EF4-FFF2-40B4-BE49-F238E27FC236}">
                  <a16:creationId xmlns:a16="http://schemas.microsoft.com/office/drawing/2014/main" id="{56977052-35C9-16A5-77F1-2938F9312E94}"/>
                </a:ext>
              </a:extLst>
            </p:cNvPr>
            <p:cNvCxnSpPr>
              <a:stCxn id="53" idx="3"/>
              <a:endCxn id="52" idx="0"/>
            </p:cNvCxnSpPr>
            <p:nvPr/>
          </p:nvCxnSpPr>
          <p:spPr>
            <a:xfrm>
              <a:off x="4194048" y="3614928"/>
              <a:ext cx="1883664" cy="1908787"/>
            </a:xfrm>
            <a:prstGeom prst="straightConnector1">
              <a:avLst/>
            </a:prstGeom>
            <a:ln>
              <a:solidFill>
                <a:srgbClr val="7030A0"/>
              </a:solidFill>
              <a:tailEnd type="triangle"/>
            </a:ln>
          </p:spPr>
          <p:style>
            <a:lnRef idx="1">
              <a:schemeClr val="accent2"/>
            </a:lnRef>
            <a:fillRef idx="0">
              <a:schemeClr val="accent2"/>
            </a:fillRef>
            <a:effectRef idx="0">
              <a:schemeClr val="accent2"/>
            </a:effectRef>
            <a:fontRef idx="minor">
              <a:schemeClr val="tx1"/>
            </a:fontRef>
          </p:style>
        </p:cxnSp>
        <p:sp>
          <p:nvSpPr>
            <p:cNvPr id="58" name="Rectangle 57">
              <a:extLst>
                <a:ext uri="{FF2B5EF4-FFF2-40B4-BE49-F238E27FC236}">
                  <a16:creationId xmlns:a16="http://schemas.microsoft.com/office/drawing/2014/main" id="{391202DD-A760-9E46-9E69-C92D74D3A29D}"/>
                </a:ext>
              </a:extLst>
            </p:cNvPr>
            <p:cNvSpPr/>
            <p:nvPr/>
          </p:nvSpPr>
          <p:spPr>
            <a:xfrm>
              <a:off x="2109216" y="3163118"/>
              <a:ext cx="2084832" cy="18288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60" name="Connecteur droit avec flèche 59">
              <a:extLst>
                <a:ext uri="{FF2B5EF4-FFF2-40B4-BE49-F238E27FC236}">
                  <a16:creationId xmlns:a16="http://schemas.microsoft.com/office/drawing/2014/main" id="{15A7E20F-C830-AC14-2599-4A8096AC1EFC}"/>
                </a:ext>
              </a:extLst>
            </p:cNvPr>
            <p:cNvCxnSpPr>
              <a:cxnSpLocks/>
              <a:stCxn id="58" idx="3"/>
            </p:cNvCxnSpPr>
            <p:nvPr/>
          </p:nvCxnSpPr>
          <p:spPr>
            <a:xfrm>
              <a:off x="4194048" y="3254558"/>
              <a:ext cx="3594786" cy="0"/>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61" name="Rectangle 60">
              <a:extLst>
                <a:ext uri="{FF2B5EF4-FFF2-40B4-BE49-F238E27FC236}">
                  <a16:creationId xmlns:a16="http://schemas.microsoft.com/office/drawing/2014/main" id="{64C6BD50-CFD9-231E-F7EF-862A6BBAA641}"/>
                </a:ext>
              </a:extLst>
            </p:cNvPr>
            <p:cNvSpPr/>
            <p:nvPr/>
          </p:nvSpPr>
          <p:spPr>
            <a:xfrm>
              <a:off x="1758696" y="2448097"/>
              <a:ext cx="2435352" cy="182880"/>
            </a:xfrm>
            <a:prstGeom prst="rect">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2" name="ZoneTexte 61">
              <a:extLst>
                <a:ext uri="{FF2B5EF4-FFF2-40B4-BE49-F238E27FC236}">
                  <a16:creationId xmlns:a16="http://schemas.microsoft.com/office/drawing/2014/main" id="{3B31F651-099A-408E-1576-6AB14F522B29}"/>
                </a:ext>
              </a:extLst>
            </p:cNvPr>
            <p:cNvSpPr txBox="1"/>
            <p:nvPr/>
          </p:nvSpPr>
          <p:spPr>
            <a:xfrm>
              <a:off x="5526950" y="1795405"/>
              <a:ext cx="6396825" cy="246221"/>
            </a:xfrm>
            <a:prstGeom prst="rect">
              <a:avLst/>
            </a:prstGeom>
            <a:solidFill>
              <a:schemeClr val="bg1"/>
            </a:solidFill>
            <a:ln>
              <a:solidFill>
                <a:schemeClr val="accent6">
                  <a:lumMod val="50000"/>
                  <a:lumOff val="50000"/>
                </a:schemeClr>
              </a:solidFill>
              <a:prstDash val="dash"/>
            </a:ln>
          </p:spPr>
          <p:txBody>
            <a:bodyPr wrap="square" rtlCol="0">
              <a:spAutoFit/>
            </a:bodyPr>
            <a:lstStyle/>
            <a:p>
              <a:r>
                <a:rPr lang="fr-FR" sz="1000"/>
                <a:t>["Home Furnishing &gt;&gt; Curtains &amp; Accessories &gt;&gt; Curtains &gt;&gt; Elegance Polyester Multicolor Abstract Eyelet Do..."]</a:t>
              </a:r>
              <a:endParaRPr lang="fr-FR" sz="1000" dirty="0"/>
            </a:p>
          </p:txBody>
        </p:sp>
        <p:cxnSp>
          <p:nvCxnSpPr>
            <p:cNvPr id="1024" name="Connecteur droit avec flèche 1023">
              <a:extLst>
                <a:ext uri="{FF2B5EF4-FFF2-40B4-BE49-F238E27FC236}">
                  <a16:creationId xmlns:a16="http://schemas.microsoft.com/office/drawing/2014/main" id="{E87FE9DF-729B-C1AB-5F6C-7D2B62F61083}"/>
                </a:ext>
              </a:extLst>
            </p:cNvPr>
            <p:cNvCxnSpPr>
              <a:stCxn id="61" idx="3"/>
              <a:endCxn id="62" idx="1"/>
            </p:cNvCxnSpPr>
            <p:nvPr/>
          </p:nvCxnSpPr>
          <p:spPr>
            <a:xfrm flipV="1">
              <a:off x="4194048" y="1918516"/>
              <a:ext cx="1332902" cy="621021"/>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4268866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A6F7BB-30A8-4980-AD4A-2FB0B53FA6C9}"/>
              </a:ext>
            </a:extLst>
          </p:cNvPr>
          <p:cNvSpPr>
            <a:spLocks noGrp="1"/>
          </p:cNvSpPr>
          <p:nvPr>
            <p:ph type="title"/>
          </p:nvPr>
        </p:nvSpPr>
        <p:spPr>
          <a:xfrm>
            <a:off x="687388" y="477807"/>
            <a:ext cx="3404616" cy="640080"/>
          </a:xfrm>
        </p:spPr>
        <p:txBody>
          <a:bodyPr rtlCol="0">
            <a:normAutofit/>
          </a:bodyPr>
          <a:lstStyle/>
          <a:p>
            <a:pPr rtl="0"/>
            <a:r>
              <a:rPr lang="fr-FR" sz="2400" u="sng" dirty="0">
                <a:effectLst>
                  <a:outerShdw blurRad="38100" dist="38100" dir="2700000" algn="tl">
                    <a:srgbClr val="000000">
                      <a:alpha val="43137"/>
                    </a:srgbClr>
                  </a:outerShdw>
                </a:effectLst>
              </a:rPr>
              <a:t>Analyse du corpus :</a:t>
            </a:r>
          </a:p>
        </p:txBody>
      </p:sp>
      <p:sp>
        <p:nvSpPr>
          <p:cNvPr id="5" name="Espace réservé du numéro de diapositive 4">
            <a:extLst>
              <a:ext uri="{FF2B5EF4-FFF2-40B4-BE49-F238E27FC236}">
                <a16:creationId xmlns:a16="http://schemas.microsoft.com/office/drawing/2014/main" id="{06B4E214-2330-4B23-B2DE-B23F90535ED4}"/>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rtl="0"/>
              <a:t>4</a:t>
            </a:fld>
            <a:endParaRPr lang="fr-FR" dirty="0"/>
          </a:p>
        </p:txBody>
      </p:sp>
      <p:sp>
        <p:nvSpPr>
          <p:cNvPr id="8" name="Espace réservé de la date 5">
            <a:extLst>
              <a:ext uri="{FF2B5EF4-FFF2-40B4-BE49-F238E27FC236}">
                <a16:creationId xmlns:a16="http://schemas.microsoft.com/office/drawing/2014/main" id="{D129ED0E-D251-B100-137F-C3E5E21F638A}"/>
              </a:ext>
            </a:extLst>
          </p:cNvPr>
          <p:cNvSpPr>
            <a:spLocks noGrp="1"/>
          </p:cNvSpPr>
          <p:nvPr>
            <p:ph type="dt" sz="half" idx="10"/>
          </p:nvPr>
        </p:nvSpPr>
        <p:spPr>
          <a:xfrm>
            <a:off x="838200" y="6356350"/>
            <a:ext cx="2743200" cy="365125"/>
          </a:xfrm>
        </p:spPr>
        <p:txBody>
          <a:bodyPr rtlCol="0"/>
          <a:lstStyle/>
          <a:p>
            <a:pPr rtl="0"/>
            <a:r>
              <a:rPr lang="fr-FR" b="1" dirty="0">
                <a:solidFill>
                  <a:schemeClr val="tx1"/>
                </a:solidFill>
              </a:rPr>
              <a:t>08/2023</a:t>
            </a:r>
          </a:p>
        </p:txBody>
      </p:sp>
      <p:sp>
        <p:nvSpPr>
          <p:cNvPr id="9" name="Espace réservé du pied de page 4">
            <a:extLst>
              <a:ext uri="{FF2B5EF4-FFF2-40B4-BE49-F238E27FC236}">
                <a16:creationId xmlns:a16="http://schemas.microsoft.com/office/drawing/2014/main" id="{1755DBF6-7301-19D5-8F89-F74FBCED3A4C}"/>
              </a:ext>
            </a:extLst>
          </p:cNvPr>
          <p:cNvSpPr>
            <a:spLocks noGrp="1"/>
          </p:cNvSpPr>
          <p:nvPr>
            <p:ph type="ftr" sz="quarter" idx="11"/>
          </p:nvPr>
        </p:nvSpPr>
        <p:spPr>
          <a:xfrm>
            <a:off x="4038600" y="6356350"/>
            <a:ext cx="4114800" cy="365125"/>
          </a:xfrm>
        </p:spPr>
        <p:txBody>
          <a:bodyPr rtlCol="0"/>
          <a:lstStyle/>
          <a:p>
            <a:pPr rtl="0"/>
            <a:r>
              <a:rPr lang="fr-FR" b="1" dirty="0">
                <a:solidFill>
                  <a:schemeClr val="tx1"/>
                </a:solidFill>
              </a:rPr>
              <a:t>Alpha Oumar DIALLO / OPC / Projet / Data Science</a:t>
            </a:r>
          </a:p>
        </p:txBody>
      </p:sp>
      <p:pic>
        <p:nvPicPr>
          <p:cNvPr id="10" name="Image 9">
            <a:extLst>
              <a:ext uri="{FF2B5EF4-FFF2-40B4-BE49-F238E27FC236}">
                <a16:creationId xmlns:a16="http://schemas.microsoft.com/office/drawing/2014/main" id="{46CA2B00-D566-9A9B-E285-0C1FB7B3AA0D}"/>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pic>
        <p:nvPicPr>
          <p:cNvPr id="12" name="Image 11" descr="Une image contenant texte, capture d’écran, ligne, nombre&#10;&#10;Description générée automatiquement">
            <a:extLst>
              <a:ext uri="{FF2B5EF4-FFF2-40B4-BE49-F238E27FC236}">
                <a16:creationId xmlns:a16="http://schemas.microsoft.com/office/drawing/2014/main" id="{E6F976C7-14FD-4838-AB15-98D73EDCD62E}"/>
              </a:ext>
            </a:extLst>
          </p:cNvPr>
          <p:cNvPicPr>
            <a:picLocks noChangeAspect="1"/>
          </p:cNvPicPr>
          <p:nvPr/>
        </p:nvPicPr>
        <p:blipFill>
          <a:blip r:embed="rId4"/>
          <a:stretch>
            <a:fillRect/>
          </a:stretch>
        </p:blipFill>
        <p:spPr>
          <a:xfrm>
            <a:off x="687388" y="1638440"/>
            <a:ext cx="4621180" cy="2394573"/>
          </a:xfrm>
          <a:prstGeom prst="rect">
            <a:avLst/>
          </a:prstGeom>
        </p:spPr>
      </p:pic>
      <p:pic>
        <p:nvPicPr>
          <p:cNvPr id="15" name="Image 14" descr="Une image contenant capture d’écran, ligne, Rectangle, diagramme&#10;&#10;Description générée automatiquement">
            <a:extLst>
              <a:ext uri="{FF2B5EF4-FFF2-40B4-BE49-F238E27FC236}">
                <a16:creationId xmlns:a16="http://schemas.microsoft.com/office/drawing/2014/main" id="{80FE98C7-7B69-21C9-5B50-4342CD8039C1}"/>
              </a:ext>
            </a:extLst>
          </p:cNvPr>
          <p:cNvPicPr>
            <a:picLocks noChangeAspect="1"/>
          </p:cNvPicPr>
          <p:nvPr/>
        </p:nvPicPr>
        <p:blipFill>
          <a:blip r:embed="rId5"/>
          <a:stretch>
            <a:fillRect/>
          </a:stretch>
        </p:blipFill>
        <p:spPr>
          <a:xfrm>
            <a:off x="6883434" y="1598885"/>
            <a:ext cx="4797123" cy="1810540"/>
          </a:xfrm>
          <a:prstGeom prst="rect">
            <a:avLst/>
          </a:prstGeom>
        </p:spPr>
      </p:pic>
      <p:pic>
        <p:nvPicPr>
          <p:cNvPr id="17" name="Image 16" descr="Une image contenant texte, Tracé, diagramme, capture d’écran&#10;&#10;Description générée automatiquement">
            <a:extLst>
              <a:ext uri="{FF2B5EF4-FFF2-40B4-BE49-F238E27FC236}">
                <a16:creationId xmlns:a16="http://schemas.microsoft.com/office/drawing/2014/main" id="{2CA1A7BD-70FD-ACBD-178C-839A3A8AFE76}"/>
              </a:ext>
            </a:extLst>
          </p:cNvPr>
          <p:cNvPicPr>
            <a:picLocks noChangeAspect="1"/>
          </p:cNvPicPr>
          <p:nvPr/>
        </p:nvPicPr>
        <p:blipFill>
          <a:blip r:embed="rId6"/>
          <a:stretch>
            <a:fillRect/>
          </a:stretch>
        </p:blipFill>
        <p:spPr>
          <a:xfrm>
            <a:off x="687388" y="4256953"/>
            <a:ext cx="4621180" cy="1925214"/>
          </a:xfrm>
          <a:prstGeom prst="rect">
            <a:avLst/>
          </a:prstGeom>
        </p:spPr>
      </p:pic>
      <p:sp>
        <p:nvSpPr>
          <p:cNvPr id="22" name="Rectangle 21">
            <a:extLst>
              <a:ext uri="{FF2B5EF4-FFF2-40B4-BE49-F238E27FC236}">
                <a16:creationId xmlns:a16="http://schemas.microsoft.com/office/drawing/2014/main" id="{CE6E48EF-46DA-A352-82C8-0BBD98FABB77}"/>
              </a:ext>
            </a:extLst>
          </p:cNvPr>
          <p:cNvSpPr/>
          <p:nvPr/>
        </p:nvSpPr>
        <p:spPr>
          <a:xfrm>
            <a:off x="2348466" y="1185079"/>
            <a:ext cx="1515320" cy="328655"/>
          </a:xfrm>
          <a:prstGeom prst="rect">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dirty="0">
                <a:solidFill>
                  <a:schemeClr val="tx1"/>
                </a:solidFill>
              </a:rPr>
              <a:t>7 catégories</a:t>
            </a:r>
          </a:p>
        </p:txBody>
      </p:sp>
      <p:sp>
        <p:nvSpPr>
          <p:cNvPr id="25" name="Rectangle : coins arrondis 24">
            <a:extLst>
              <a:ext uri="{FF2B5EF4-FFF2-40B4-BE49-F238E27FC236}">
                <a16:creationId xmlns:a16="http://schemas.microsoft.com/office/drawing/2014/main" id="{4BB015E7-467B-3FDE-F907-192E87415ABE}"/>
              </a:ext>
            </a:extLst>
          </p:cNvPr>
          <p:cNvSpPr/>
          <p:nvPr/>
        </p:nvSpPr>
        <p:spPr>
          <a:xfrm>
            <a:off x="4092004" y="624860"/>
            <a:ext cx="4978552" cy="345974"/>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dirty="0">
                <a:solidFill>
                  <a:schemeClr val="tx1"/>
                </a:solidFill>
              </a:rPr>
              <a:t>Le corpus représente l’ensemble des descriptions de notre jeu de données</a:t>
            </a:r>
          </a:p>
        </p:txBody>
      </p:sp>
      <p:sp>
        <p:nvSpPr>
          <p:cNvPr id="26" name="Rectangle : coins arrondis 25">
            <a:extLst>
              <a:ext uri="{FF2B5EF4-FFF2-40B4-BE49-F238E27FC236}">
                <a16:creationId xmlns:a16="http://schemas.microsoft.com/office/drawing/2014/main" id="{00B5F13E-B321-6D9D-C02C-A2675778C04C}"/>
              </a:ext>
            </a:extLst>
          </p:cNvPr>
          <p:cNvSpPr/>
          <p:nvPr/>
        </p:nvSpPr>
        <p:spPr>
          <a:xfrm>
            <a:off x="7307893" y="1145575"/>
            <a:ext cx="4045907" cy="279127"/>
          </a:xfrm>
          <a:prstGeom prst="roundRect">
            <a:avLst/>
          </a:prstGeom>
          <a:solidFill>
            <a:schemeClr val="accent5">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dirty="0">
                <a:solidFill>
                  <a:schemeClr val="tx1"/>
                </a:solidFill>
              </a:rPr>
              <a:t>L'analyse de la longueur des descriptions dans le corpus</a:t>
            </a:r>
          </a:p>
        </p:txBody>
      </p:sp>
      <p:pic>
        <p:nvPicPr>
          <p:cNvPr id="28" name="Image 27" descr="Une image contenant texte, capture d’écran, Police, nombre&#10;&#10;Description générée automatiquement">
            <a:extLst>
              <a:ext uri="{FF2B5EF4-FFF2-40B4-BE49-F238E27FC236}">
                <a16:creationId xmlns:a16="http://schemas.microsoft.com/office/drawing/2014/main" id="{D5AB26B4-55FA-0F19-125C-AC38E925286A}"/>
              </a:ext>
            </a:extLst>
          </p:cNvPr>
          <p:cNvPicPr>
            <a:picLocks noChangeAspect="1"/>
          </p:cNvPicPr>
          <p:nvPr/>
        </p:nvPicPr>
        <p:blipFill>
          <a:blip r:embed="rId7"/>
          <a:stretch>
            <a:fillRect/>
          </a:stretch>
        </p:blipFill>
        <p:spPr>
          <a:xfrm>
            <a:off x="7032096" y="3672633"/>
            <a:ext cx="1505060" cy="2420509"/>
          </a:xfrm>
          <a:prstGeom prst="rect">
            <a:avLst/>
          </a:prstGeom>
        </p:spPr>
      </p:pic>
      <p:sp>
        <p:nvSpPr>
          <p:cNvPr id="29" name="ZoneTexte 28">
            <a:extLst>
              <a:ext uri="{FF2B5EF4-FFF2-40B4-BE49-F238E27FC236}">
                <a16:creationId xmlns:a16="http://schemas.microsoft.com/office/drawing/2014/main" id="{8A793F42-857B-BAF5-E736-2B93661770E3}"/>
              </a:ext>
            </a:extLst>
          </p:cNvPr>
          <p:cNvSpPr txBox="1"/>
          <p:nvPr/>
        </p:nvSpPr>
        <p:spPr>
          <a:xfrm>
            <a:off x="8863584" y="4406362"/>
            <a:ext cx="2490216" cy="954107"/>
          </a:xfrm>
          <a:prstGeom prst="rect">
            <a:avLst/>
          </a:prstGeom>
          <a:solidFill>
            <a:schemeClr val="bg2"/>
          </a:solidFill>
        </p:spPr>
        <p:txBody>
          <a:bodyPr wrap="square" rtlCol="0">
            <a:spAutoFit/>
          </a:bodyPr>
          <a:lstStyle/>
          <a:p>
            <a:pPr algn="just"/>
            <a:r>
              <a:rPr lang="fr-FR" sz="1400" dirty="0"/>
              <a:t>L'analyse de la longueur des descriptions dans le corpus de données révèle une diversité marquée</a:t>
            </a:r>
          </a:p>
        </p:txBody>
      </p:sp>
    </p:spTree>
    <p:extLst>
      <p:ext uri="{BB962C8B-B14F-4D97-AF65-F5344CB8AC3E}">
        <p14:creationId xmlns:p14="http://schemas.microsoft.com/office/powerpoint/2010/main" val="31977636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031FE9-9059-4FE8-B4AC-9771F23A1B89}"/>
              </a:ext>
            </a:extLst>
          </p:cNvPr>
          <p:cNvSpPr>
            <a:spLocks noGrp="1"/>
          </p:cNvSpPr>
          <p:nvPr>
            <p:ph type="title"/>
          </p:nvPr>
        </p:nvSpPr>
        <p:spPr>
          <a:xfrm>
            <a:off x="1066800" y="1500288"/>
            <a:ext cx="10058400" cy="565265"/>
          </a:xfrm>
        </p:spPr>
        <p:txBody>
          <a:bodyPr rtlCol="0">
            <a:normAutofit/>
          </a:bodyPr>
          <a:lstStyle/>
          <a:p>
            <a:pPr rtl="0"/>
            <a:r>
              <a:rPr lang="fr-FR" u="sng" dirty="0">
                <a:effectLst>
                  <a:outerShdw blurRad="38100" dist="38100" dir="2700000" algn="tl">
                    <a:srgbClr val="000000">
                      <a:alpha val="43137"/>
                    </a:srgbClr>
                  </a:outerShdw>
                </a:effectLst>
              </a:rPr>
              <a:t>Étude de faisabilité :</a:t>
            </a:r>
            <a:r>
              <a:rPr lang="fr-FR" dirty="0">
                <a:effectLst>
                  <a:outerShdw blurRad="38100" dist="38100" dir="2700000" algn="tl">
                    <a:srgbClr val="000000">
                      <a:alpha val="43137"/>
                    </a:srgbClr>
                  </a:outerShdw>
                </a:effectLst>
              </a:rPr>
              <a:t> processus</a:t>
            </a:r>
          </a:p>
        </p:txBody>
      </p:sp>
      <p:sp>
        <p:nvSpPr>
          <p:cNvPr id="7" name="Espace réservé du numéro de diapositive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rtl="0"/>
              <a:t>5</a:t>
            </a:fld>
            <a:endParaRPr lang="fr-FR"/>
          </a:p>
        </p:txBody>
      </p:sp>
      <p:sp>
        <p:nvSpPr>
          <p:cNvPr id="15" name="Espace réservé de la date 5">
            <a:extLst>
              <a:ext uri="{FF2B5EF4-FFF2-40B4-BE49-F238E27FC236}">
                <a16:creationId xmlns:a16="http://schemas.microsoft.com/office/drawing/2014/main" id="{8A900059-B4E7-CE98-8BCF-18BCBF7BC901}"/>
              </a:ext>
            </a:extLst>
          </p:cNvPr>
          <p:cNvSpPr>
            <a:spLocks noGrp="1"/>
          </p:cNvSpPr>
          <p:nvPr>
            <p:ph type="dt" sz="half" idx="10"/>
          </p:nvPr>
        </p:nvSpPr>
        <p:spPr>
          <a:xfrm>
            <a:off x="838200" y="6356350"/>
            <a:ext cx="2743200" cy="365125"/>
          </a:xfrm>
        </p:spPr>
        <p:txBody>
          <a:bodyPr rtlCol="0"/>
          <a:lstStyle/>
          <a:p>
            <a:pPr rtl="0"/>
            <a:r>
              <a:rPr lang="fr-FR" b="1" dirty="0">
                <a:solidFill>
                  <a:schemeClr val="tx1"/>
                </a:solidFill>
              </a:rPr>
              <a:t>08/2023</a:t>
            </a:r>
          </a:p>
        </p:txBody>
      </p:sp>
      <p:sp>
        <p:nvSpPr>
          <p:cNvPr id="16" name="Espace réservé du pied de page 4">
            <a:extLst>
              <a:ext uri="{FF2B5EF4-FFF2-40B4-BE49-F238E27FC236}">
                <a16:creationId xmlns:a16="http://schemas.microsoft.com/office/drawing/2014/main" id="{2DBEE21A-85E4-87A2-7601-59379AAF41B2}"/>
              </a:ext>
            </a:extLst>
          </p:cNvPr>
          <p:cNvSpPr>
            <a:spLocks noGrp="1"/>
          </p:cNvSpPr>
          <p:nvPr>
            <p:ph type="ftr" sz="quarter" idx="11"/>
          </p:nvPr>
        </p:nvSpPr>
        <p:spPr>
          <a:xfrm>
            <a:off x="4038600" y="6356350"/>
            <a:ext cx="4114800" cy="365125"/>
          </a:xfrm>
        </p:spPr>
        <p:txBody>
          <a:bodyPr rtlCol="0"/>
          <a:lstStyle/>
          <a:p>
            <a:pPr rtl="0"/>
            <a:r>
              <a:rPr lang="fr-FR" b="1" dirty="0">
                <a:solidFill>
                  <a:schemeClr val="tx1"/>
                </a:solidFill>
              </a:rPr>
              <a:t>Alpha Oumar DIALLO / OPC / Projet / Data Science</a:t>
            </a:r>
          </a:p>
        </p:txBody>
      </p:sp>
      <p:pic>
        <p:nvPicPr>
          <p:cNvPr id="17" name="Image 16">
            <a:extLst>
              <a:ext uri="{FF2B5EF4-FFF2-40B4-BE49-F238E27FC236}">
                <a16:creationId xmlns:a16="http://schemas.microsoft.com/office/drawing/2014/main" id="{2959B666-504F-2404-304D-92599B337A17}"/>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grpSp>
        <p:nvGrpSpPr>
          <p:cNvPr id="26" name="Groupe 25">
            <a:extLst>
              <a:ext uri="{FF2B5EF4-FFF2-40B4-BE49-F238E27FC236}">
                <a16:creationId xmlns:a16="http://schemas.microsoft.com/office/drawing/2014/main" id="{BB358509-3297-CCFB-21D2-F643B8478A88}"/>
              </a:ext>
            </a:extLst>
          </p:cNvPr>
          <p:cNvGrpSpPr/>
          <p:nvPr/>
        </p:nvGrpSpPr>
        <p:grpSpPr>
          <a:xfrm>
            <a:off x="964505" y="2842914"/>
            <a:ext cx="10258816" cy="1377707"/>
            <a:chOff x="964505" y="2842914"/>
            <a:chExt cx="10258816" cy="1377707"/>
          </a:xfrm>
        </p:grpSpPr>
        <p:sp>
          <p:nvSpPr>
            <p:cNvPr id="18" name="Rectangle : coins arrondis 17">
              <a:extLst>
                <a:ext uri="{FF2B5EF4-FFF2-40B4-BE49-F238E27FC236}">
                  <a16:creationId xmlns:a16="http://schemas.microsoft.com/office/drawing/2014/main" id="{84CA1C2F-DD4C-C66E-C69F-8B1BEC9D6EA3}"/>
                </a:ext>
              </a:extLst>
            </p:cNvPr>
            <p:cNvSpPr/>
            <p:nvPr/>
          </p:nvSpPr>
          <p:spPr>
            <a:xfrm>
              <a:off x="964505" y="2842914"/>
              <a:ext cx="1938992" cy="1377213"/>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Prétraitement des données</a:t>
              </a:r>
            </a:p>
            <a:p>
              <a:pPr algn="ctr"/>
              <a:endParaRPr lang="fr-FR" sz="1200" dirty="0">
                <a:solidFill>
                  <a:schemeClr val="tx1"/>
                </a:solidFill>
              </a:endParaRPr>
            </a:p>
            <a:p>
              <a:pPr marL="171450" indent="-171450" algn="ctr">
                <a:buFont typeface="Arial" panose="020B0604020202020204" pitchFamily="34" charset="0"/>
                <a:buChar char="•"/>
              </a:pPr>
              <a:r>
                <a:rPr lang="fr-FR" sz="1200" dirty="0">
                  <a:solidFill>
                    <a:schemeClr val="tx1"/>
                  </a:solidFill>
                </a:rPr>
                <a:t>Données textuelles</a:t>
              </a:r>
            </a:p>
            <a:p>
              <a:pPr marL="171450" indent="-171450" algn="ctr">
                <a:buFont typeface="Arial" panose="020B0604020202020204" pitchFamily="34" charset="0"/>
                <a:buChar char="•"/>
              </a:pPr>
              <a:r>
                <a:rPr lang="fr-FR" sz="1200" dirty="0">
                  <a:solidFill>
                    <a:schemeClr val="tx1"/>
                  </a:solidFill>
                </a:rPr>
                <a:t>Données visuelles</a:t>
              </a:r>
            </a:p>
          </p:txBody>
        </p:sp>
        <p:sp>
          <p:nvSpPr>
            <p:cNvPr id="19" name="Rectangle : coins arrondis 18">
              <a:extLst>
                <a:ext uri="{FF2B5EF4-FFF2-40B4-BE49-F238E27FC236}">
                  <a16:creationId xmlns:a16="http://schemas.microsoft.com/office/drawing/2014/main" id="{D1FE5362-291A-B7D0-6629-77EAD1A7EB82}"/>
                </a:ext>
              </a:extLst>
            </p:cNvPr>
            <p:cNvSpPr/>
            <p:nvPr/>
          </p:nvSpPr>
          <p:spPr>
            <a:xfrm>
              <a:off x="3737976" y="2843408"/>
              <a:ext cx="1938992" cy="1377213"/>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Essais de classification supervisée</a:t>
              </a:r>
            </a:p>
            <a:p>
              <a:pPr algn="ctr"/>
              <a:endParaRPr lang="fr-FR" sz="100" dirty="0">
                <a:solidFill>
                  <a:schemeClr val="tx1"/>
                </a:solidFill>
              </a:endParaRPr>
            </a:p>
            <a:p>
              <a:pPr marL="171450" indent="-171450" algn="ctr">
                <a:buFont typeface="Arial" panose="020B0604020202020204" pitchFamily="34" charset="0"/>
                <a:buChar char="•"/>
              </a:pPr>
              <a:r>
                <a:rPr lang="fr-FR" sz="1200" dirty="0">
                  <a:solidFill>
                    <a:schemeClr val="tx1"/>
                  </a:solidFill>
                </a:rPr>
                <a:t>Données textuelles</a:t>
              </a:r>
            </a:p>
            <a:p>
              <a:pPr marL="171450" indent="-171450" algn="ctr">
                <a:buFont typeface="Arial" panose="020B0604020202020204" pitchFamily="34" charset="0"/>
                <a:buChar char="•"/>
              </a:pPr>
              <a:r>
                <a:rPr lang="fr-FR" sz="1200" dirty="0">
                  <a:solidFill>
                    <a:schemeClr val="tx1"/>
                  </a:solidFill>
                </a:rPr>
                <a:t>Données visuelles</a:t>
              </a:r>
            </a:p>
          </p:txBody>
        </p:sp>
        <p:sp>
          <p:nvSpPr>
            <p:cNvPr id="20" name="Rectangle : coins arrondis 19">
              <a:extLst>
                <a:ext uri="{FF2B5EF4-FFF2-40B4-BE49-F238E27FC236}">
                  <a16:creationId xmlns:a16="http://schemas.microsoft.com/office/drawing/2014/main" id="{871C2632-63D9-B354-EA99-CC00BE2F65D8}"/>
                </a:ext>
              </a:extLst>
            </p:cNvPr>
            <p:cNvSpPr/>
            <p:nvPr/>
          </p:nvSpPr>
          <p:spPr>
            <a:xfrm>
              <a:off x="6511447" y="2842914"/>
              <a:ext cx="1938992" cy="1377213"/>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Essais de classification non supervisée</a:t>
              </a:r>
            </a:p>
            <a:p>
              <a:pPr marL="171450" indent="-171450" algn="ctr">
                <a:buFont typeface="Arial" panose="020B0604020202020204" pitchFamily="34" charset="0"/>
                <a:buChar char="•"/>
              </a:pPr>
              <a:r>
                <a:rPr lang="fr-FR" sz="1200" dirty="0">
                  <a:solidFill>
                    <a:schemeClr val="tx1"/>
                  </a:solidFill>
                </a:rPr>
                <a:t>Données visuelles</a:t>
              </a:r>
            </a:p>
            <a:p>
              <a:pPr marL="171450" indent="-171450" algn="ctr">
                <a:buFont typeface="Arial" panose="020B0604020202020204" pitchFamily="34" charset="0"/>
                <a:buChar char="•"/>
              </a:pPr>
              <a:r>
                <a:rPr lang="fr-FR" sz="1200" dirty="0">
                  <a:solidFill>
                    <a:schemeClr val="tx1"/>
                  </a:solidFill>
                </a:rPr>
                <a:t>Données visuelles </a:t>
              </a:r>
            </a:p>
          </p:txBody>
        </p:sp>
        <p:sp>
          <p:nvSpPr>
            <p:cNvPr id="21" name="Rectangle : coins arrondis 20">
              <a:extLst>
                <a:ext uri="{FF2B5EF4-FFF2-40B4-BE49-F238E27FC236}">
                  <a16:creationId xmlns:a16="http://schemas.microsoft.com/office/drawing/2014/main" id="{DFB7C7A3-DC7F-5E74-B75D-C65F2DB6DAAB}"/>
                </a:ext>
              </a:extLst>
            </p:cNvPr>
            <p:cNvSpPr/>
            <p:nvPr/>
          </p:nvSpPr>
          <p:spPr>
            <a:xfrm>
              <a:off x="9284329" y="2842914"/>
              <a:ext cx="1938992" cy="1323977"/>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Assemblage des données et essais de classification non supervisée</a:t>
              </a:r>
            </a:p>
          </p:txBody>
        </p:sp>
        <p:sp>
          <p:nvSpPr>
            <p:cNvPr id="22" name="Flèche : droite 21">
              <a:extLst>
                <a:ext uri="{FF2B5EF4-FFF2-40B4-BE49-F238E27FC236}">
                  <a16:creationId xmlns:a16="http://schemas.microsoft.com/office/drawing/2014/main" id="{BF8AC1C1-0073-9F16-16F7-3E8C862891FC}"/>
                </a:ext>
              </a:extLst>
            </p:cNvPr>
            <p:cNvSpPr/>
            <p:nvPr/>
          </p:nvSpPr>
          <p:spPr>
            <a:xfrm>
              <a:off x="3068877" y="3331464"/>
              <a:ext cx="512523" cy="365125"/>
            </a:xfrm>
            <a:prstGeom prst="rightArrow">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Flèche : droite 22">
              <a:extLst>
                <a:ext uri="{FF2B5EF4-FFF2-40B4-BE49-F238E27FC236}">
                  <a16:creationId xmlns:a16="http://schemas.microsoft.com/office/drawing/2014/main" id="{90179422-61A4-5543-DBE5-9F2959B2F0EC}"/>
                </a:ext>
              </a:extLst>
            </p:cNvPr>
            <p:cNvSpPr/>
            <p:nvPr/>
          </p:nvSpPr>
          <p:spPr>
            <a:xfrm>
              <a:off x="5839738" y="3346607"/>
              <a:ext cx="512523" cy="365125"/>
            </a:xfrm>
            <a:prstGeom prst="rightArrow">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Flèche : droite 23">
              <a:extLst>
                <a:ext uri="{FF2B5EF4-FFF2-40B4-BE49-F238E27FC236}">
                  <a16:creationId xmlns:a16="http://schemas.microsoft.com/office/drawing/2014/main" id="{87FE3DAC-F62B-793F-0F3E-1447FB26E755}"/>
                </a:ext>
              </a:extLst>
            </p:cNvPr>
            <p:cNvSpPr/>
            <p:nvPr/>
          </p:nvSpPr>
          <p:spPr>
            <a:xfrm>
              <a:off x="8609625" y="3293371"/>
              <a:ext cx="512523" cy="365125"/>
            </a:xfrm>
            <a:prstGeom prst="rightArrow">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153892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 name="Image 76" descr="Une image contenant clipart, dessin&#10;&#10;Description générée automatiquement">
            <a:extLst>
              <a:ext uri="{FF2B5EF4-FFF2-40B4-BE49-F238E27FC236}">
                <a16:creationId xmlns:a16="http://schemas.microsoft.com/office/drawing/2014/main" id="{E7BCF9CB-D815-2F7F-0A79-3E95A1978EE8}"/>
              </a:ext>
            </a:extLst>
          </p:cNvPr>
          <p:cNvPicPr>
            <a:picLocks noChangeAspect="1"/>
          </p:cNvPicPr>
          <p:nvPr/>
        </p:nvPicPr>
        <p:blipFill>
          <a:blip r:embed="rId3"/>
          <a:stretch>
            <a:fillRect/>
          </a:stretch>
        </p:blipFill>
        <p:spPr>
          <a:xfrm>
            <a:off x="1554369" y="1886327"/>
            <a:ext cx="1774679" cy="3344716"/>
          </a:xfrm>
          <a:prstGeom prst="rect">
            <a:avLst/>
          </a:prstGeom>
        </p:spPr>
      </p:pic>
      <p:sp>
        <p:nvSpPr>
          <p:cNvPr id="2" name="Titre 1">
            <a:extLst>
              <a:ext uri="{FF2B5EF4-FFF2-40B4-BE49-F238E27FC236}">
                <a16:creationId xmlns:a16="http://schemas.microsoft.com/office/drawing/2014/main" id="{7291CFAB-A735-4A31-A51D-42FE1F5E94E0}"/>
              </a:ext>
            </a:extLst>
          </p:cNvPr>
          <p:cNvSpPr>
            <a:spLocks noGrp="1"/>
          </p:cNvSpPr>
          <p:nvPr>
            <p:ph type="title"/>
          </p:nvPr>
        </p:nvSpPr>
        <p:spPr>
          <a:xfrm>
            <a:off x="2698224" y="1032022"/>
            <a:ext cx="5126736" cy="565265"/>
          </a:xfrm>
        </p:spPr>
        <p:txBody>
          <a:bodyPr rtlCol="0">
            <a:normAutofit/>
          </a:bodyPr>
          <a:lstStyle/>
          <a:p>
            <a:pPr rtl="0"/>
            <a:r>
              <a:rPr lang="fr-FR" sz="2400" u="sng" dirty="0">
                <a:effectLst>
                  <a:outerShdw blurRad="38100" dist="38100" dir="2700000" algn="tl">
                    <a:srgbClr val="000000">
                      <a:alpha val="43137"/>
                    </a:srgbClr>
                  </a:outerShdw>
                </a:effectLst>
              </a:rPr>
              <a:t>Operations textuelles </a:t>
            </a:r>
          </a:p>
        </p:txBody>
      </p:sp>
      <p:sp>
        <p:nvSpPr>
          <p:cNvPr id="7" name="Espace réservé du numéro de diapositive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rtl="0"/>
              <a:t>6</a:t>
            </a:fld>
            <a:endParaRPr lang="fr-FR"/>
          </a:p>
        </p:txBody>
      </p:sp>
      <p:sp>
        <p:nvSpPr>
          <p:cNvPr id="26" name="Espace réservé de la date 5">
            <a:extLst>
              <a:ext uri="{FF2B5EF4-FFF2-40B4-BE49-F238E27FC236}">
                <a16:creationId xmlns:a16="http://schemas.microsoft.com/office/drawing/2014/main" id="{C65FCE6E-4884-349A-5845-8EA71546217D}"/>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27" name="Espace réservé du pied de page 4">
            <a:extLst>
              <a:ext uri="{FF2B5EF4-FFF2-40B4-BE49-F238E27FC236}">
                <a16:creationId xmlns:a16="http://schemas.microsoft.com/office/drawing/2014/main" id="{852AE536-E86C-0DEF-71EF-F4C0F9E8564B}"/>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28" name="Image 27">
            <a:extLst>
              <a:ext uri="{FF2B5EF4-FFF2-40B4-BE49-F238E27FC236}">
                <a16:creationId xmlns:a16="http://schemas.microsoft.com/office/drawing/2014/main" id="{079975A6-70D0-A5E6-2B94-2F2DD3898948}"/>
              </a:ext>
            </a:extLst>
          </p:cNvPr>
          <p:cNvPicPr>
            <a:picLocks noChangeAspect="1"/>
          </p:cNvPicPr>
          <p:nvPr/>
        </p:nvPicPr>
        <p:blipFill>
          <a:blip r:embed="rId4"/>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pic>
        <p:nvPicPr>
          <p:cNvPr id="50" name="Image 49" descr="Une image contenant texte, capture d’écran, menu&#10;&#10;Description générée automatiquement">
            <a:extLst>
              <a:ext uri="{FF2B5EF4-FFF2-40B4-BE49-F238E27FC236}">
                <a16:creationId xmlns:a16="http://schemas.microsoft.com/office/drawing/2014/main" id="{0799A49B-7B36-94B9-C300-6DA0EECE5684}"/>
              </a:ext>
            </a:extLst>
          </p:cNvPr>
          <p:cNvPicPr>
            <a:picLocks noChangeAspect="1"/>
          </p:cNvPicPr>
          <p:nvPr/>
        </p:nvPicPr>
        <p:blipFill>
          <a:blip r:embed="rId5"/>
          <a:stretch>
            <a:fillRect/>
          </a:stretch>
        </p:blipFill>
        <p:spPr>
          <a:xfrm>
            <a:off x="7287654" y="3967766"/>
            <a:ext cx="3077631" cy="1810361"/>
          </a:xfrm>
          <a:prstGeom prst="rect">
            <a:avLst/>
          </a:prstGeom>
        </p:spPr>
      </p:pic>
      <p:pic>
        <p:nvPicPr>
          <p:cNvPr id="52" name="Image 51" descr="Une image contenant texte, capture d’écran, Tracé, ligne&#10;&#10;Description générée automatiquement">
            <a:extLst>
              <a:ext uri="{FF2B5EF4-FFF2-40B4-BE49-F238E27FC236}">
                <a16:creationId xmlns:a16="http://schemas.microsoft.com/office/drawing/2014/main" id="{820A5E0D-30A3-4CB9-7CCE-FCB3385F9366}"/>
              </a:ext>
            </a:extLst>
          </p:cNvPr>
          <p:cNvPicPr>
            <a:picLocks noChangeAspect="1"/>
          </p:cNvPicPr>
          <p:nvPr/>
        </p:nvPicPr>
        <p:blipFill>
          <a:blip r:embed="rId6"/>
          <a:stretch>
            <a:fillRect/>
          </a:stretch>
        </p:blipFill>
        <p:spPr>
          <a:xfrm>
            <a:off x="7287655" y="1508524"/>
            <a:ext cx="3077632" cy="2037891"/>
          </a:xfrm>
          <a:prstGeom prst="rect">
            <a:avLst/>
          </a:prstGeom>
        </p:spPr>
      </p:pic>
      <p:sp>
        <p:nvSpPr>
          <p:cNvPr id="62" name="Rectangle 61">
            <a:extLst>
              <a:ext uri="{FF2B5EF4-FFF2-40B4-BE49-F238E27FC236}">
                <a16:creationId xmlns:a16="http://schemas.microsoft.com/office/drawing/2014/main" id="{8ADDADA7-ABFE-21F9-5D59-DDBF662665F1}"/>
              </a:ext>
            </a:extLst>
          </p:cNvPr>
          <p:cNvSpPr/>
          <p:nvPr/>
        </p:nvSpPr>
        <p:spPr>
          <a:xfrm>
            <a:off x="3474720" y="3359956"/>
            <a:ext cx="2097024" cy="396000"/>
          </a:xfrm>
          <a:prstGeom prst="rect">
            <a:avLst/>
          </a:prstGeom>
          <a:solidFill>
            <a:schemeClr val="bg2"/>
          </a:solidFill>
          <a:ln w="2857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b="1" dirty="0" err="1">
                <a:solidFill>
                  <a:schemeClr val="tx1"/>
                </a:solidFill>
              </a:rPr>
              <a:t>Stopword</a:t>
            </a:r>
            <a:r>
              <a:rPr lang="fr-FR" sz="1200" b="1" dirty="0">
                <a:solidFill>
                  <a:schemeClr val="tx1"/>
                </a:solidFill>
              </a:rPr>
              <a:t> et Retrait de mots de liaison et ponctuation </a:t>
            </a:r>
          </a:p>
        </p:txBody>
      </p:sp>
      <p:cxnSp>
        <p:nvCxnSpPr>
          <p:cNvPr id="64" name="Connecteur droit avec flèche 63">
            <a:extLst>
              <a:ext uri="{FF2B5EF4-FFF2-40B4-BE49-F238E27FC236}">
                <a16:creationId xmlns:a16="http://schemas.microsoft.com/office/drawing/2014/main" id="{75DBB0AE-2BAC-C403-0455-952DB6FECD95}"/>
              </a:ext>
            </a:extLst>
          </p:cNvPr>
          <p:cNvCxnSpPr>
            <a:cxnSpLocks/>
            <a:stCxn id="61" idx="3"/>
          </p:cNvCxnSpPr>
          <p:nvPr/>
        </p:nvCxnSpPr>
        <p:spPr>
          <a:xfrm>
            <a:off x="4503031" y="3109181"/>
            <a:ext cx="2784624" cy="0"/>
          </a:xfrm>
          <a:prstGeom prst="straightConnector1">
            <a:avLst/>
          </a:prstGeom>
          <a:ln w="22225" cap="flat" cmpd="sng" algn="ctr">
            <a:solidFill>
              <a:srgbClr val="F89108"/>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75" name="Groupe 74">
            <a:extLst>
              <a:ext uri="{FF2B5EF4-FFF2-40B4-BE49-F238E27FC236}">
                <a16:creationId xmlns:a16="http://schemas.microsoft.com/office/drawing/2014/main" id="{03C08DFD-9EE3-BD12-FFFC-3BC451298E52}"/>
              </a:ext>
            </a:extLst>
          </p:cNvPr>
          <p:cNvGrpSpPr/>
          <p:nvPr/>
        </p:nvGrpSpPr>
        <p:grpSpPr>
          <a:xfrm>
            <a:off x="3084576" y="2976987"/>
            <a:ext cx="1418455" cy="264387"/>
            <a:chOff x="1004701" y="1600197"/>
            <a:chExt cx="1418455" cy="264387"/>
          </a:xfrm>
        </p:grpSpPr>
        <p:sp>
          <p:nvSpPr>
            <p:cNvPr id="61" name="Rectangle 60">
              <a:extLst>
                <a:ext uri="{FF2B5EF4-FFF2-40B4-BE49-F238E27FC236}">
                  <a16:creationId xmlns:a16="http://schemas.microsoft.com/office/drawing/2014/main" id="{A9358C46-16A0-380F-270A-DB3D6728E6E5}"/>
                </a:ext>
              </a:extLst>
            </p:cNvPr>
            <p:cNvSpPr/>
            <p:nvPr/>
          </p:nvSpPr>
          <p:spPr>
            <a:xfrm>
              <a:off x="1394845" y="1600197"/>
              <a:ext cx="1028311" cy="264387"/>
            </a:xfrm>
            <a:prstGeom prst="rect">
              <a:avLst/>
            </a:prstGeom>
            <a:solidFill>
              <a:schemeClr val="bg2"/>
            </a:solidFill>
            <a:ln w="28575">
              <a:solidFill>
                <a:srgbClr val="F8910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b="1" dirty="0">
                  <a:solidFill>
                    <a:schemeClr val="tx1"/>
                  </a:solidFill>
                </a:rPr>
                <a:t>Tokenisation</a:t>
              </a:r>
            </a:p>
          </p:txBody>
        </p:sp>
        <p:cxnSp>
          <p:nvCxnSpPr>
            <p:cNvPr id="69" name="Connecteur droit 68">
              <a:extLst>
                <a:ext uri="{FF2B5EF4-FFF2-40B4-BE49-F238E27FC236}">
                  <a16:creationId xmlns:a16="http://schemas.microsoft.com/office/drawing/2014/main" id="{A8422597-73DC-0EA1-900C-EC8622257E5B}"/>
                </a:ext>
              </a:extLst>
            </p:cNvPr>
            <p:cNvCxnSpPr>
              <a:cxnSpLocks/>
            </p:cNvCxnSpPr>
            <p:nvPr/>
          </p:nvCxnSpPr>
          <p:spPr>
            <a:xfrm>
              <a:off x="1004701" y="1732170"/>
              <a:ext cx="390144" cy="0"/>
            </a:xfrm>
            <a:prstGeom prst="line">
              <a:avLst/>
            </a:prstGeom>
            <a:ln w="28575">
              <a:solidFill>
                <a:srgbClr val="F89108"/>
              </a:solidFill>
            </a:ln>
          </p:spPr>
          <p:style>
            <a:lnRef idx="1">
              <a:schemeClr val="accent1"/>
            </a:lnRef>
            <a:fillRef idx="0">
              <a:schemeClr val="accent1"/>
            </a:fillRef>
            <a:effectRef idx="0">
              <a:schemeClr val="accent1"/>
            </a:effectRef>
            <a:fontRef idx="minor">
              <a:schemeClr val="tx1"/>
            </a:fontRef>
          </p:style>
        </p:cxnSp>
      </p:grpSp>
      <p:grpSp>
        <p:nvGrpSpPr>
          <p:cNvPr id="74" name="Groupe 73">
            <a:extLst>
              <a:ext uri="{FF2B5EF4-FFF2-40B4-BE49-F238E27FC236}">
                <a16:creationId xmlns:a16="http://schemas.microsoft.com/office/drawing/2014/main" id="{8C7721E3-0476-4059-6317-D2BBF65DAADD}"/>
              </a:ext>
            </a:extLst>
          </p:cNvPr>
          <p:cNvGrpSpPr/>
          <p:nvPr/>
        </p:nvGrpSpPr>
        <p:grpSpPr>
          <a:xfrm>
            <a:off x="3209485" y="2492105"/>
            <a:ext cx="1932543" cy="365125"/>
            <a:chOff x="273666" y="1996529"/>
            <a:chExt cx="1932543" cy="365125"/>
          </a:xfrm>
        </p:grpSpPr>
        <p:sp>
          <p:nvSpPr>
            <p:cNvPr id="60" name="Rectangle 59">
              <a:extLst>
                <a:ext uri="{FF2B5EF4-FFF2-40B4-BE49-F238E27FC236}">
                  <a16:creationId xmlns:a16="http://schemas.microsoft.com/office/drawing/2014/main" id="{AC03F435-398D-D475-BA6E-F1376EEB543D}"/>
                </a:ext>
              </a:extLst>
            </p:cNvPr>
            <p:cNvSpPr/>
            <p:nvPr/>
          </p:nvSpPr>
          <p:spPr>
            <a:xfrm>
              <a:off x="551093" y="1996529"/>
              <a:ext cx="1655116" cy="365125"/>
            </a:xfrm>
            <a:prstGeom prst="rect">
              <a:avLst/>
            </a:prstGeom>
            <a:solidFill>
              <a:schemeClr val="bg2"/>
            </a:solid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b="1" dirty="0">
                  <a:solidFill>
                    <a:schemeClr val="tx1"/>
                  </a:solidFill>
                </a:rPr>
                <a:t>Minuscule, extra </a:t>
              </a:r>
              <a:r>
                <a:rPr lang="fr-FR" sz="1200" b="1" dirty="0" err="1">
                  <a:solidFill>
                    <a:schemeClr val="tx1"/>
                  </a:solidFill>
                </a:rPr>
                <a:t>words</a:t>
              </a:r>
              <a:r>
                <a:rPr lang="fr-FR" sz="1200" b="1" dirty="0">
                  <a:solidFill>
                    <a:schemeClr val="tx1"/>
                  </a:solidFill>
                </a:rPr>
                <a:t> et mots uniques</a:t>
              </a:r>
            </a:p>
          </p:txBody>
        </p:sp>
        <p:cxnSp>
          <p:nvCxnSpPr>
            <p:cNvPr id="70" name="Connecteur droit 69">
              <a:extLst>
                <a:ext uri="{FF2B5EF4-FFF2-40B4-BE49-F238E27FC236}">
                  <a16:creationId xmlns:a16="http://schemas.microsoft.com/office/drawing/2014/main" id="{E636E78A-76C8-D52A-2E1D-DA38AFAFCC29}"/>
                </a:ext>
              </a:extLst>
            </p:cNvPr>
            <p:cNvCxnSpPr>
              <a:cxnSpLocks/>
            </p:cNvCxnSpPr>
            <p:nvPr/>
          </p:nvCxnSpPr>
          <p:spPr>
            <a:xfrm flipH="1">
              <a:off x="273666" y="2192370"/>
              <a:ext cx="277427"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73" name="Rectangle 72">
            <a:extLst>
              <a:ext uri="{FF2B5EF4-FFF2-40B4-BE49-F238E27FC236}">
                <a16:creationId xmlns:a16="http://schemas.microsoft.com/office/drawing/2014/main" id="{2CFBC3D5-276B-8DC7-3784-B51C3175F88C}"/>
              </a:ext>
            </a:extLst>
          </p:cNvPr>
          <p:cNvSpPr/>
          <p:nvPr/>
        </p:nvSpPr>
        <p:spPr>
          <a:xfrm>
            <a:off x="4314470" y="4610628"/>
            <a:ext cx="1774680" cy="309883"/>
          </a:xfrm>
          <a:prstGeom prst="rect">
            <a:avLst/>
          </a:prstGeom>
          <a:solidFill>
            <a:schemeClr val="bg2"/>
          </a:solidFill>
          <a:ln w="2857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b="1" dirty="0">
                <a:solidFill>
                  <a:schemeClr val="tx1"/>
                </a:solidFill>
              </a:rPr>
              <a:t>Bag of </a:t>
            </a:r>
            <a:r>
              <a:rPr lang="fr-FR" sz="1200" b="1" dirty="0" err="1">
                <a:solidFill>
                  <a:schemeClr val="tx1"/>
                </a:solidFill>
              </a:rPr>
              <a:t>words</a:t>
            </a:r>
            <a:r>
              <a:rPr lang="fr-FR" sz="1200" b="1" dirty="0">
                <a:solidFill>
                  <a:schemeClr val="tx1"/>
                </a:solidFill>
              </a:rPr>
              <a:t> / TF IDF</a:t>
            </a:r>
          </a:p>
        </p:txBody>
      </p:sp>
      <p:pic>
        <p:nvPicPr>
          <p:cNvPr id="53" name="Image 52" descr="Une image contenant Graphique, Police, graphisme, Caractère coloré&#10;&#10;Description générée automatiquement">
            <a:extLst>
              <a:ext uri="{FF2B5EF4-FFF2-40B4-BE49-F238E27FC236}">
                <a16:creationId xmlns:a16="http://schemas.microsoft.com/office/drawing/2014/main" id="{DC5190CF-82A1-FD79-DF18-57B8585FB6AA}"/>
              </a:ext>
            </a:extLst>
          </p:cNvPr>
          <p:cNvPicPr>
            <a:picLocks noChangeAspect="1"/>
          </p:cNvPicPr>
          <p:nvPr/>
        </p:nvPicPr>
        <p:blipFill>
          <a:blip r:embed="rId7"/>
          <a:stretch>
            <a:fillRect/>
          </a:stretch>
        </p:blipFill>
        <p:spPr>
          <a:xfrm>
            <a:off x="1617082" y="1237206"/>
            <a:ext cx="1649251" cy="858251"/>
          </a:xfrm>
          <a:prstGeom prst="rect">
            <a:avLst/>
          </a:prstGeom>
          <a:ln>
            <a:solidFill>
              <a:schemeClr val="bg2">
                <a:lumMod val="75000"/>
              </a:schemeClr>
            </a:solidFill>
          </a:ln>
        </p:spPr>
      </p:pic>
      <p:pic>
        <p:nvPicPr>
          <p:cNvPr id="30" name="Image 29" descr="Une image contenant texte, Police, capture d’écran, typographie&#10;&#10;Description générée automatiquement">
            <a:extLst>
              <a:ext uri="{FF2B5EF4-FFF2-40B4-BE49-F238E27FC236}">
                <a16:creationId xmlns:a16="http://schemas.microsoft.com/office/drawing/2014/main" id="{C604EEB9-0320-AB1E-64E4-1686576A6391}"/>
              </a:ext>
            </a:extLst>
          </p:cNvPr>
          <p:cNvPicPr>
            <a:picLocks noChangeAspect="1"/>
          </p:cNvPicPr>
          <p:nvPr/>
        </p:nvPicPr>
        <p:blipFill>
          <a:blip r:embed="rId8"/>
          <a:stretch>
            <a:fillRect/>
          </a:stretch>
        </p:blipFill>
        <p:spPr>
          <a:xfrm>
            <a:off x="1598062" y="4234943"/>
            <a:ext cx="1668271" cy="971716"/>
          </a:xfrm>
          <a:prstGeom prst="rect">
            <a:avLst/>
          </a:prstGeom>
          <a:ln>
            <a:solidFill>
              <a:schemeClr val="bg2">
                <a:lumMod val="75000"/>
              </a:schemeClr>
            </a:solidFill>
          </a:ln>
        </p:spPr>
      </p:pic>
      <p:sp>
        <p:nvSpPr>
          <p:cNvPr id="83" name="Rectangle 82">
            <a:extLst>
              <a:ext uri="{FF2B5EF4-FFF2-40B4-BE49-F238E27FC236}">
                <a16:creationId xmlns:a16="http://schemas.microsoft.com/office/drawing/2014/main" id="{DED77052-6922-DD15-F294-FE57FD41C4C7}"/>
              </a:ext>
            </a:extLst>
          </p:cNvPr>
          <p:cNvSpPr/>
          <p:nvPr/>
        </p:nvSpPr>
        <p:spPr>
          <a:xfrm>
            <a:off x="3486912" y="3872030"/>
            <a:ext cx="2084832" cy="309883"/>
          </a:xfrm>
          <a:prstGeom prst="rect">
            <a:avLst/>
          </a:prstGeom>
          <a:solidFill>
            <a:schemeClr val="bg2"/>
          </a:solid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200" b="1" dirty="0">
                <a:solidFill>
                  <a:schemeClr val="tx1"/>
                </a:solidFill>
              </a:rPr>
              <a:t>Lemmatisation / </a:t>
            </a:r>
            <a:r>
              <a:rPr lang="fr-FR" sz="1200" b="1" dirty="0" err="1">
                <a:solidFill>
                  <a:schemeClr val="tx1"/>
                </a:solidFill>
              </a:rPr>
              <a:t>Stemming</a:t>
            </a:r>
            <a:endParaRPr lang="fr-FR" sz="1200" b="1" dirty="0">
              <a:solidFill>
                <a:schemeClr val="tx1"/>
              </a:solidFill>
            </a:endParaRPr>
          </a:p>
        </p:txBody>
      </p:sp>
      <p:cxnSp>
        <p:nvCxnSpPr>
          <p:cNvPr id="84" name="Connecteur droit 83">
            <a:extLst>
              <a:ext uri="{FF2B5EF4-FFF2-40B4-BE49-F238E27FC236}">
                <a16:creationId xmlns:a16="http://schemas.microsoft.com/office/drawing/2014/main" id="{E4315520-7040-AB3E-DF2C-614FD4137886}"/>
              </a:ext>
            </a:extLst>
          </p:cNvPr>
          <p:cNvCxnSpPr>
            <a:cxnSpLocks/>
            <a:endCxn id="62" idx="1"/>
          </p:cNvCxnSpPr>
          <p:nvPr/>
        </p:nvCxnSpPr>
        <p:spPr>
          <a:xfrm>
            <a:off x="2944368" y="3557956"/>
            <a:ext cx="530352"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6" name="Connecteur droit 85">
            <a:extLst>
              <a:ext uri="{FF2B5EF4-FFF2-40B4-BE49-F238E27FC236}">
                <a16:creationId xmlns:a16="http://schemas.microsoft.com/office/drawing/2014/main" id="{2752575C-6D25-77D4-6A4F-678BB723E759}"/>
              </a:ext>
            </a:extLst>
          </p:cNvPr>
          <p:cNvCxnSpPr>
            <a:cxnSpLocks/>
            <a:endCxn id="83" idx="1"/>
          </p:cNvCxnSpPr>
          <p:nvPr/>
        </p:nvCxnSpPr>
        <p:spPr>
          <a:xfrm>
            <a:off x="2791968" y="4026971"/>
            <a:ext cx="694944" cy="1"/>
          </a:xfrm>
          <a:prstGeom prst="line">
            <a:avLst/>
          </a:prstGeom>
          <a:ln w="28575">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94" name="Connecteur droit avec flèche 93">
            <a:extLst>
              <a:ext uri="{FF2B5EF4-FFF2-40B4-BE49-F238E27FC236}">
                <a16:creationId xmlns:a16="http://schemas.microsoft.com/office/drawing/2014/main" id="{AC6CCB0A-9421-ED81-F4ED-C715CCEB8C20}"/>
              </a:ext>
            </a:extLst>
          </p:cNvPr>
          <p:cNvCxnSpPr>
            <a:cxnSpLocks/>
          </p:cNvCxnSpPr>
          <p:nvPr/>
        </p:nvCxnSpPr>
        <p:spPr>
          <a:xfrm>
            <a:off x="5571744" y="4026971"/>
            <a:ext cx="1715911" cy="0"/>
          </a:xfrm>
          <a:prstGeom prst="straightConnector1">
            <a:avLst/>
          </a:prstGeom>
          <a:ln w="22225" cap="flat" cmpd="sng" algn="ctr">
            <a:solidFill>
              <a:srgbClr val="92D05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6" name="Rectangle 95">
            <a:extLst>
              <a:ext uri="{FF2B5EF4-FFF2-40B4-BE49-F238E27FC236}">
                <a16:creationId xmlns:a16="http://schemas.microsoft.com/office/drawing/2014/main" id="{6863276A-90C8-7EF3-0F7D-DC064CA055C1}"/>
              </a:ext>
            </a:extLst>
          </p:cNvPr>
          <p:cNvSpPr/>
          <p:nvPr/>
        </p:nvSpPr>
        <p:spPr>
          <a:xfrm>
            <a:off x="8068056" y="3918998"/>
            <a:ext cx="1376950" cy="190802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9" name="Flèche : droite 98">
            <a:extLst>
              <a:ext uri="{FF2B5EF4-FFF2-40B4-BE49-F238E27FC236}">
                <a16:creationId xmlns:a16="http://schemas.microsoft.com/office/drawing/2014/main" id="{F64C667B-9065-9585-A86A-3B61756716BF}"/>
              </a:ext>
            </a:extLst>
          </p:cNvPr>
          <p:cNvSpPr/>
          <p:nvPr/>
        </p:nvSpPr>
        <p:spPr>
          <a:xfrm>
            <a:off x="3338192" y="4619461"/>
            <a:ext cx="913563" cy="309882"/>
          </a:xfrm>
          <a:prstGeom prst="rightArrow">
            <a:avLst>
              <a:gd name="adj1" fmla="val 2787"/>
              <a:gd name="adj2" fmla="val 120819"/>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0" name="ZoneTexte 99">
            <a:extLst>
              <a:ext uri="{FF2B5EF4-FFF2-40B4-BE49-F238E27FC236}">
                <a16:creationId xmlns:a16="http://schemas.microsoft.com/office/drawing/2014/main" id="{47905711-066C-87D4-0876-B854DB93D524}"/>
              </a:ext>
            </a:extLst>
          </p:cNvPr>
          <p:cNvSpPr txBox="1"/>
          <p:nvPr/>
        </p:nvSpPr>
        <p:spPr>
          <a:xfrm>
            <a:off x="2894694" y="5231039"/>
            <a:ext cx="4342437" cy="769441"/>
          </a:xfrm>
          <a:prstGeom prst="rect">
            <a:avLst/>
          </a:prstGeom>
          <a:noFill/>
          <a:ln>
            <a:solidFill>
              <a:srgbClr val="7030A0"/>
            </a:solidFill>
            <a:prstDash val="dash"/>
          </a:ln>
        </p:spPr>
        <p:txBody>
          <a:bodyPr wrap="square" rtlCol="0">
            <a:spAutoFit/>
          </a:bodyPr>
          <a:lstStyle/>
          <a:p>
            <a:r>
              <a:rPr lang="fr-FR" sz="1100" b="1" dirty="0"/>
              <a:t>Analyse des mots les plus fréquents dans le corpus après le traitement :</a:t>
            </a:r>
          </a:p>
          <a:p>
            <a:r>
              <a:rPr lang="fr-FR" sz="1100" dirty="0"/>
              <a:t>Les mots les plus fréquents dans notre corpus sont des mots « généraux » qui ne décrivent pas les produits. C’est normal, car ces mots doivent apparaître dans toutes les descriptions.</a:t>
            </a:r>
          </a:p>
        </p:txBody>
      </p:sp>
      <p:cxnSp>
        <p:nvCxnSpPr>
          <p:cNvPr id="102" name="Connecteur : en arc 101">
            <a:extLst>
              <a:ext uri="{FF2B5EF4-FFF2-40B4-BE49-F238E27FC236}">
                <a16:creationId xmlns:a16="http://schemas.microsoft.com/office/drawing/2014/main" id="{F5380C69-41F5-9E10-E227-EF7BFFCBDE97}"/>
              </a:ext>
            </a:extLst>
          </p:cNvPr>
          <p:cNvCxnSpPr>
            <a:cxnSpLocks/>
            <a:stCxn id="100" idx="1"/>
          </p:cNvCxnSpPr>
          <p:nvPr/>
        </p:nvCxnSpPr>
        <p:spPr>
          <a:xfrm rot="10800000">
            <a:off x="2209800" y="5192234"/>
            <a:ext cx="684894" cy="423526"/>
          </a:xfrm>
          <a:prstGeom prst="curvedConnector3">
            <a:avLst>
              <a:gd name="adj1" fmla="val 99844"/>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sp>
        <p:nvSpPr>
          <p:cNvPr id="107" name="ZoneTexte 106">
            <a:extLst>
              <a:ext uri="{FF2B5EF4-FFF2-40B4-BE49-F238E27FC236}">
                <a16:creationId xmlns:a16="http://schemas.microsoft.com/office/drawing/2014/main" id="{17483BF8-7FC6-9ACF-824C-A2221B062F98}"/>
              </a:ext>
            </a:extLst>
          </p:cNvPr>
          <p:cNvSpPr txBox="1"/>
          <p:nvPr/>
        </p:nvSpPr>
        <p:spPr>
          <a:xfrm>
            <a:off x="3856239" y="1621667"/>
            <a:ext cx="2377440" cy="430887"/>
          </a:xfrm>
          <a:prstGeom prst="rect">
            <a:avLst/>
          </a:prstGeom>
          <a:noFill/>
          <a:ln>
            <a:solidFill>
              <a:srgbClr val="4D748C"/>
            </a:solidFill>
            <a:prstDash val="dash"/>
          </a:ln>
        </p:spPr>
        <p:txBody>
          <a:bodyPr wrap="square" rtlCol="0">
            <a:spAutoFit/>
          </a:bodyPr>
          <a:lstStyle/>
          <a:p>
            <a:r>
              <a:rPr lang="fr-FR" sz="1100" b="1" dirty="0"/>
              <a:t>Analyse des mots les plus fréquents dans le corpus avant le traitement</a:t>
            </a:r>
          </a:p>
        </p:txBody>
      </p:sp>
      <p:cxnSp>
        <p:nvCxnSpPr>
          <p:cNvPr id="108" name="Connecteur : en arc 107">
            <a:extLst>
              <a:ext uri="{FF2B5EF4-FFF2-40B4-BE49-F238E27FC236}">
                <a16:creationId xmlns:a16="http://schemas.microsoft.com/office/drawing/2014/main" id="{80705436-063F-22A6-9839-322D9A5EE02C}"/>
              </a:ext>
            </a:extLst>
          </p:cNvPr>
          <p:cNvCxnSpPr>
            <a:cxnSpLocks/>
            <a:endCxn id="53" idx="3"/>
          </p:cNvCxnSpPr>
          <p:nvPr/>
        </p:nvCxnSpPr>
        <p:spPr>
          <a:xfrm rot="10800000">
            <a:off x="3266333" y="1666333"/>
            <a:ext cx="581832" cy="140519"/>
          </a:xfrm>
          <a:prstGeom prst="curvedConnector3">
            <a:avLst>
              <a:gd name="adj1" fmla="val 83527"/>
            </a:avLst>
          </a:prstGeom>
          <a:ln>
            <a:solidFill>
              <a:srgbClr val="4D748C"/>
            </a:solidFill>
            <a:tailEnd type="triangle"/>
          </a:ln>
        </p:spPr>
        <p:style>
          <a:lnRef idx="1">
            <a:schemeClr val="dk1"/>
          </a:lnRef>
          <a:fillRef idx="0">
            <a:schemeClr val="dk1"/>
          </a:fillRef>
          <a:effectRef idx="0">
            <a:schemeClr val="dk1"/>
          </a:effectRef>
          <a:fontRef idx="minor">
            <a:schemeClr val="tx1"/>
          </a:fontRef>
        </p:style>
      </p:cxnSp>
      <p:sp>
        <p:nvSpPr>
          <p:cNvPr id="111" name="ZoneTexte 110">
            <a:extLst>
              <a:ext uri="{FF2B5EF4-FFF2-40B4-BE49-F238E27FC236}">
                <a16:creationId xmlns:a16="http://schemas.microsoft.com/office/drawing/2014/main" id="{1BDE1CF8-AF1D-FBDD-03C1-1EF32FEC56B8}"/>
              </a:ext>
            </a:extLst>
          </p:cNvPr>
          <p:cNvSpPr txBox="1"/>
          <p:nvPr/>
        </p:nvSpPr>
        <p:spPr>
          <a:xfrm>
            <a:off x="7287654" y="3645486"/>
            <a:ext cx="3077630" cy="246221"/>
          </a:xfrm>
          <a:prstGeom prst="rect">
            <a:avLst/>
          </a:prstGeom>
          <a:solidFill>
            <a:schemeClr val="accent2">
              <a:lumMod val="20000"/>
              <a:lumOff val="80000"/>
            </a:schemeClr>
          </a:solidFill>
        </p:spPr>
        <p:txBody>
          <a:bodyPr wrap="square" rtlCol="0">
            <a:spAutoFit/>
          </a:bodyPr>
          <a:lstStyle/>
          <a:p>
            <a:r>
              <a:rPr lang="fr-FR" sz="1000" dirty="0"/>
              <a:t>Comparaison LEMMATIZE, STEM (Porter et Lancaster)</a:t>
            </a:r>
          </a:p>
        </p:txBody>
      </p:sp>
      <p:sp>
        <p:nvSpPr>
          <p:cNvPr id="112" name="ZoneTexte 111">
            <a:extLst>
              <a:ext uri="{FF2B5EF4-FFF2-40B4-BE49-F238E27FC236}">
                <a16:creationId xmlns:a16="http://schemas.microsoft.com/office/drawing/2014/main" id="{00B48796-7329-2EE4-0BF1-9C36C8FF835C}"/>
              </a:ext>
            </a:extLst>
          </p:cNvPr>
          <p:cNvSpPr txBox="1"/>
          <p:nvPr/>
        </p:nvSpPr>
        <p:spPr>
          <a:xfrm>
            <a:off x="7214593" y="1218289"/>
            <a:ext cx="3185184" cy="246221"/>
          </a:xfrm>
          <a:prstGeom prst="rect">
            <a:avLst/>
          </a:prstGeom>
          <a:solidFill>
            <a:srgbClr val="2FA6FF"/>
          </a:solidFill>
        </p:spPr>
        <p:txBody>
          <a:bodyPr wrap="square" rtlCol="0">
            <a:spAutoFit/>
          </a:bodyPr>
          <a:lstStyle/>
          <a:p>
            <a:r>
              <a:rPr lang="fr-FR" sz="1000" dirty="0"/>
              <a:t>Top 30 des </a:t>
            </a:r>
            <a:r>
              <a:rPr lang="fr-FR" sz="1000" dirty="0" err="1"/>
              <a:t>tokens</a:t>
            </a:r>
            <a:r>
              <a:rPr lang="fr-FR" sz="1000" dirty="0"/>
              <a:t> qui reviennent le plus fréquemment</a:t>
            </a:r>
          </a:p>
        </p:txBody>
      </p:sp>
    </p:spTree>
    <p:extLst>
      <p:ext uri="{BB962C8B-B14F-4D97-AF65-F5344CB8AC3E}">
        <p14:creationId xmlns:p14="http://schemas.microsoft.com/office/powerpoint/2010/main" val="5170457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numéro de diapositive 7">
            <a:extLst>
              <a:ext uri="{FF2B5EF4-FFF2-40B4-BE49-F238E27FC236}">
                <a16:creationId xmlns:a16="http://schemas.microsoft.com/office/drawing/2014/main" id="{1B3F380D-87A9-8AB8-82FD-23D5C623FF54}"/>
              </a:ext>
            </a:extLst>
          </p:cNvPr>
          <p:cNvSpPr>
            <a:spLocks noGrp="1"/>
          </p:cNvSpPr>
          <p:nvPr>
            <p:ph type="sldNum" sz="quarter" idx="12"/>
          </p:nvPr>
        </p:nvSpPr>
        <p:spPr/>
        <p:txBody>
          <a:bodyPr/>
          <a:lstStyle/>
          <a:p>
            <a:pPr rtl="0"/>
            <a:fld id="{B5CEABB6-07DC-46E8-9B57-56EC44A396E5}" type="slidenum">
              <a:rPr lang="fr-FR" noProof="0" smtClean="0"/>
              <a:t>7</a:t>
            </a:fld>
            <a:endParaRPr lang="fr-FR" noProof="0"/>
          </a:p>
        </p:txBody>
      </p:sp>
      <p:sp>
        <p:nvSpPr>
          <p:cNvPr id="9" name="Espace réservé de la date 5">
            <a:extLst>
              <a:ext uri="{FF2B5EF4-FFF2-40B4-BE49-F238E27FC236}">
                <a16:creationId xmlns:a16="http://schemas.microsoft.com/office/drawing/2014/main" id="{6E6BB55D-A216-0FF1-1D7E-30DF523F0505}"/>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10" name="Espace réservé du pied de page 4">
            <a:extLst>
              <a:ext uri="{FF2B5EF4-FFF2-40B4-BE49-F238E27FC236}">
                <a16:creationId xmlns:a16="http://schemas.microsoft.com/office/drawing/2014/main" id="{F11FA9BF-5C4D-256D-2F35-CE2AF6FE9D18}"/>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1" name="Image 10">
            <a:extLst>
              <a:ext uri="{FF2B5EF4-FFF2-40B4-BE49-F238E27FC236}">
                <a16:creationId xmlns:a16="http://schemas.microsoft.com/office/drawing/2014/main" id="{0BBB2BC6-3565-2AFB-77F3-6506298A95B8}"/>
              </a:ext>
            </a:extLst>
          </p:cNvPr>
          <p:cNvPicPr>
            <a:picLocks noChangeAspect="1"/>
          </p:cNvPicPr>
          <p:nvPr/>
        </p:nvPicPr>
        <p:blipFill>
          <a:blip r:embed="rId2"/>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grpSp>
        <p:nvGrpSpPr>
          <p:cNvPr id="29" name="Groupe 28">
            <a:extLst>
              <a:ext uri="{FF2B5EF4-FFF2-40B4-BE49-F238E27FC236}">
                <a16:creationId xmlns:a16="http://schemas.microsoft.com/office/drawing/2014/main" id="{47EBA718-7121-0F78-AAC0-31612462DA64}"/>
              </a:ext>
            </a:extLst>
          </p:cNvPr>
          <p:cNvGrpSpPr/>
          <p:nvPr/>
        </p:nvGrpSpPr>
        <p:grpSpPr>
          <a:xfrm>
            <a:off x="1487424" y="1641810"/>
            <a:ext cx="9472850" cy="1787190"/>
            <a:chOff x="1487424" y="1641810"/>
            <a:chExt cx="9472850" cy="1787190"/>
          </a:xfrm>
        </p:grpSpPr>
        <p:sp>
          <p:nvSpPr>
            <p:cNvPr id="12" name="ZoneTexte 11">
              <a:extLst>
                <a:ext uri="{FF2B5EF4-FFF2-40B4-BE49-F238E27FC236}">
                  <a16:creationId xmlns:a16="http://schemas.microsoft.com/office/drawing/2014/main" id="{51A344AC-7522-1AD2-EB76-FD0D22470C46}"/>
                </a:ext>
              </a:extLst>
            </p:cNvPr>
            <p:cNvSpPr txBox="1"/>
            <p:nvPr/>
          </p:nvSpPr>
          <p:spPr>
            <a:xfrm>
              <a:off x="1487424" y="1641810"/>
              <a:ext cx="3389376" cy="307777"/>
            </a:xfrm>
            <a:prstGeom prst="rect">
              <a:avLst/>
            </a:prstGeom>
            <a:noFill/>
          </p:spPr>
          <p:txBody>
            <a:bodyPr wrap="square" rtlCol="0">
              <a:spAutoFit/>
            </a:bodyPr>
            <a:lstStyle/>
            <a:p>
              <a:r>
                <a:rPr lang="fr-FR" sz="1400" b="1" dirty="0"/>
                <a:t>Bag of </a:t>
              </a:r>
              <a:r>
                <a:rPr lang="fr-FR" sz="1400" b="1" dirty="0" err="1"/>
                <a:t>Words</a:t>
              </a:r>
              <a:endParaRPr lang="fr-FR" sz="1400" b="1" dirty="0"/>
            </a:p>
          </p:txBody>
        </p:sp>
        <p:sp>
          <p:nvSpPr>
            <p:cNvPr id="13" name="ZoneTexte 12">
              <a:extLst>
                <a:ext uri="{FF2B5EF4-FFF2-40B4-BE49-F238E27FC236}">
                  <a16:creationId xmlns:a16="http://schemas.microsoft.com/office/drawing/2014/main" id="{00FBD1EB-A2BC-7167-D750-DDFBB5A9AC7B}"/>
                </a:ext>
              </a:extLst>
            </p:cNvPr>
            <p:cNvSpPr txBox="1"/>
            <p:nvPr/>
          </p:nvSpPr>
          <p:spPr>
            <a:xfrm>
              <a:off x="1487424" y="1988269"/>
              <a:ext cx="5010912" cy="276999"/>
            </a:xfrm>
            <a:prstGeom prst="rect">
              <a:avLst/>
            </a:prstGeom>
            <a:noFill/>
          </p:spPr>
          <p:txBody>
            <a:bodyPr wrap="square" rtlCol="0">
              <a:spAutoFit/>
            </a:bodyPr>
            <a:lstStyle/>
            <a:p>
              <a:r>
                <a:rPr lang="fr-FR" sz="1200" dirty="0"/>
                <a:t>Exemple première ligne du jeu de données avec 2-grams (</a:t>
              </a:r>
              <a:r>
                <a:rPr lang="fr-FR" sz="1200" dirty="0" err="1"/>
                <a:t>bigrams</a:t>
              </a:r>
              <a:r>
                <a:rPr lang="fr-FR" sz="1200" dirty="0"/>
                <a:t>)</a:t>
              </a:r>
            </a:p>
          </p:txBody>
        </p:sp>
        <p:pic>
          <p:nvPicPr>
            <p:cNvPr id="23" name="Image 22">
              <a:extLst>
                <a:ext uri="{FF2B5EF4-FFF2-40B4-BE49-F238E27FC236}">
                  <a16:creationId xmlns:a16="http://schemas.microsoft.com/office/drawing/2014/main" id="{88460AC2-8419-F216-7A0B-2AA1CE4BF8A0}"/>
                </a:ext>
              </a:extLst>
            </p:cNvPr>
            <p:cNvPicPr>
              <a:picLocks noChangeAspect="1"/>
            </p:cNvPicPr>
            <p:nvPr/>
          </p:nvPicPr>
          <p:blipFill>
            <a:blip r:embed="rId3"/>
            <a:stretch>
              <a:fillRect/>
            </a:stretch>
          </p:blipFill>
          <p:spPr>
            <a:xfrm>
              <a:off x="1575105" y="2860582"/>
              <a:ext cx="9266723" cy="520292"/>
            </a:xfrm>
            <a:prstGeom prst="rect">
              <a:avLst/>
            </a:prstGeom>
          </p:spPr>
        </p:pic>
        <p:pic>
          <p:nvPicPr>
            <p:cNvPr id="27" name="Image 26">
              <a:extLst>
                <a:ext uri="{FF2B5EF4-FFF2-40B4-BE49-F238E27FC236}">
                  <a16:creationId xmlns:a16="http://schemas.microsoft.com/office/drawing/2014/main" id="{BF3D12C4-EBBD-8754-BAF2-1EBF15DCDA4B}"/>
                </a:ext>
              </a:extLst>
            </p:cNvPr>
            <p:cNvPicPr>
              <a:picLocks noChangeAspect="1"/>
            </p:cNvPicPr>
            <p:nvPr/>
          </p:nvPicPr>
          <p:blipFill>
            <a:blip r:embed="rId4"/>
            <a:stretch>
              <a:fillRect/>
            </a:stretch>
          </p:blipFill>
          <p:spPr>
            <a:xfrm>
              <a:off x="1575106" y="2281486"/>
              <a:ext cx="9266723" cy="487722"/>
            </a:xfrm>
            <a:prstGeom prst="rect">
              <a:avLst/>
            </a:prstGeom>
          </p:spPr>
        </p:pic>
        <p:sp>
          <p:nvSpPr>
            <p:cNvPr id="28" name="Rectangle 27">
              <a:extLst>
                <a:ext uri="{FF2B5EF4-FFF2-40B4-BE49-F238E27FC236}">
                  <a16:creationId xmlns:a16="http://schemas.microsoft.com/office/drawing/2014/main" id="{14316F55-A06B-F27D-C8D1-8FDC419B5E08}"/>
                </a:ext>
              </a:extLst>
            </p:cNvPr>
            <p:cNvSpPr/>
            <p:nvPr/>
          </p:nvSpPr>
          <p:spPr>
            <a:xfrm>
              <a:off x="1487424" y="1641810"/>
              <a:ext cx="9472850" cy="1787190"/>
            </a:xfrm>
            <a:prstGeom prst="rect">
              <a:avLst/>
            </a:prstGeom>
            <a:noFill/>
            <a:ln>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0" name="Groupe 29">
            <a:extLst>
              <a:ext uri="{FF2B5EF4-FFF2-40B4-BE49-F238E27FC236}">
                <a16:creationId xmlns:a16="http://schemas.microsoft.com/office/drawing/2014/main" id="{9251EFC6-5820-CD8D-3D4D-A1B0391242FC}"/>
              </a:ext>
            </a:extLst>
          </p:cNvPr>
          <p:cNvGrpSpPr/>
          <p:nvPr/>
        </p:nvGrpSpPr>
        <p:grpSpPr>
          <a:xfrm>
            <a:off x="1472040" y="3775459"/>
            <a:ext cx="9472851" cy="1787190"/>
            <a:chOff x="1487423" y="1641810"/>
            <a:chExt cx="9472851" cy="1787190"/>
          </a:xfrm>
        </p:grpSpPr>
        <p:sp>
          <p:nvSpPr>
            <p:cNvPr id="31" name="ZoneTexte 30">
              <a:extLst>
                <a:ext uri="{FF2B5EF4-FFF2-40B4-BE49-F238E27FC236}">
                  <a16:creationId xmlns:a16="http://schemas.microsoft.com/office/drawing/2014/main" id="{4391926B-CCF3-4346-2E9D-6F734B007B86}"/>
                </a:ext>
              </a:extLst>
            </p:cNvPr>
            <p:cNvSpPr txBox="1"/>
            <p:nvPr/>
          </p:nvSpPr>
          <p:spPr>
            <a:xfrm>
              <a:off x="1487423" y="1641810"/>
              <a:ext cx="9472849" cy="307777"/>
            </a:xfrm>
            <a:prstGeom prst="rect">
              <a:avLst/>
            </a:prstGeom>
            <a:noFill/>
          </p:spPr>
          <p:txBody>
            <a:bodyPr wrap="square" rtlCol="0">
              <a:spAutoFit/>
            </a:bodyPr>
            <a:lstStyle/>
            <a:p>
              <a:r>
                <a:rPr lang="fr-FR" sz="1400" b="1" dirty="0"/>
                <a:t>TF-IDF (</a:t>
              </a:r>
              <a:r>
                <a:rPr lang="fr-FR" sz="1400" b="1" dirty="0" err="1"/>
                <a:t>Term</a:t>
              </a:r>
              <a:r>
                <a:rPr lang="fr-FR" sz="1400" b="1" dirty="0"/>
                <a:t>-Frequency – Inverse Document Frequency) </a:t>
              </a:r>
            </a:p>
          </p:txBody>
        </p:sp>
        <p:sp>
          <p:nvSpPr>
            <p:cNvPr id="32" name="ZoneTexte 31">
              <a:extLst>
                <a:ext uri="{FF2B5EF4-FFF2-40B4-BE49-F238E27FC236}">
                  <a16:creationId xmlns:a16="http://schemas.microsoft.com/office/drawing/2014/main" id="{C2D744C8-B6B0-69BD-F34E-B6B6A3B5567E}"/>
                </a:ext>
              </a:extLst>
            </p:cNvPr>
            <p:cNvSpPr txBox="1"/>
            <p:nvPr/>
          </p:nvSpPr>
          <p:spPr>
            <a:xfrm>
              <a:off x="1487424" y="1988269"/>
              <a:ext cx="5010912" cy="276999"/>
            </a:xfrm>
            <a:prstGeom prst="rect">
              <a:avLst/>
            </a:prstGeom>
            <a:noFill/>
          </p:spPr>
          <p:txBody>
            <a:bodyPr wrap="square" rtlCol="0">
              <a:spAutoFit/>
            </a:bodyPr>
            <a:lstStyle/>
            <a:p>
              <a:r>
                <a:rPr lang="fr-FR" sz="1200" dirty="0"/>
                <a:t>Exemple première ligne du jeu de données avec 2-grams (</a:t>
              </a:r>
              <a:r>
                <a:rPr lang="fr-FR" sz="1200" dirty="0" err="1"/>
                <a:t>bigrams</a:t>
              </a:r>
              <a:r>
                <a:rPr lang="fr-FR" sz="1200" dirty="0"/>
                <a:t>)</a:t>
              </a:r>
            </a:p>
          </p:txBody>
        </p:sp>
        <p:pic>
          <p:nvPicPr>
            <p:cNvPr id="34" name="Image 33">
              <a:extLst>
                <a:ext uri="{FF2B5EF4-FFF2-40B4-BE49-F238E27FC236}">
                  <a16:creationId xmlns:a16="http://schemas.microsoft.com/office/drawing/2014/main" id="{C1A041F6-2C4D-E035-590E-79001A56C7BB}"/>
                </a:ext>
              </a:extLst>
            </p:cNvPr>
            <p:cNvPicPr>
              <a:picLocks noChangeAspect="1"/>
            </p:cNvPicPr>
            <p:nvPr/>
          </p:nvPicPr>
          <p:blipFill>
            <a:blip r:embed="rId4"/>
            <a:stretch>
              <a:fillRect/>
            </a:stretch>
          </p:blipFill>
          <p:spPr>
            <a:xfrm>
              <a:off x="1575106" y="2281486"/>
              <a:ext cx="9266723" cy="487722"/>
            </a:xfrm>
            <a:prstGeom prst="rect">
              <a:avLst/>
            </a:prstGeom>
          </p:spPr>
        </p:pic>
        <p:sp>
          <p:nvSpPr>
            <p:cNvPr id="35" name="Rectangle 34">
              <a:extLst>
                <a:ext uri="{FF2B5EF4-FFF2-40B4-BE49-F238E27FC236}">
                  <a16:creationId xmlns:a16="http://schemas.microsoft.com/office/drawing/2014/main" id="{2816CA90-9B18-B35C-BB47-595E28A52597}"/>
                </a:ext>
              </a:extLst>
            </p:cNvPr>
            <p:cNvSpPr/>
            <p:nvPr/>
          </p:nvSpPr>
          <p:spPr>
            <a:xfrm>
              <a:off x="1487424" y="1641810"/>
              <a:ext cx="9472850" cy="1787190"/>
            </a:xfrm>
            <a:prstGeom prst="rect">
              <a:avLst/>
            </a:prstGeom>
            <a:noFill/>
            <a:ln>
              <a:solidFill>
                <a:schemeClr val="accent2">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37" name="Image 36">
            <a:extLst>
              <a:ext uri="{FF2B5EF4-FFF2-40B4-BE49-F238E27FC236}">
                <a16:creationId xmlns:a16="http://schemas.microsoft.com/office/drawing/2014/main" id="{DC2C17A0-BF04-794B-CB9D-13B6D20F576D}"/>
              </a:ext>
            </a:extLst>
          </p:cNvPr>
          <p:cNvPicPr>
            <a:picLocks noChangeAspect="1"/>
          </p:cNvPicPr>
          <p:nvPr/>
        </p:nvPicPr>
        <p:blipFill>
          <a:blip r:embed="rId5"/>
          <a:stretch>
            <a:fillRect/>
          </a:stretch>
        </p:blipFill>
        <p:spPr>
          <a:xfrm>
            <a:off x="1575106" y="5010012"/>
            <a:ext cx="9251340" cy="487721"/>
          </a:xfrm>
          <a:prstGeom prst="rect">
            <a:avLst/>
          </a:prstGeom>
        </p:spPr>
      </p:pic>
      <p:sp>
        <p:nvSpPr>
          <p:cNvPr id="3" name="Titre 2">
            <a:extLst>
              <a:ext uri="{FF2B5EF4-FFF2-40B4-BE49-F238E27FC236}">
                <a16:creationId xmlns:a16="http://schemas.microsoft.com/office/drawing/2014/main" id="{6C8781F3-91B3-830D-8F8E-2F4C3C5503E0}"/>
              </a:ext>
            </a:extLst>
          </p:cNvPr>
          <p:cNvSpPr txBox="1">
            <a:spLocks/>
          </p:cNvSpPr>
          <p:nvPr/>
        </p:nvSpPr>
        <p:spPr>
          <a:xfrm>
            <a:off x="3852480" y="874727"/>
            <a:ext cx="4696592" cy="84124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fr-FR" sz="2400" u="sng" dirty="0">
                <a:effectLst>
                  <a:outerShdw blurRad="38100" dist="38100" dir="2700000" algn="tl">
                    <a:srgbClr val="000000">
                      <a:alpha val="43137"/>
                    </a:srgbClr>
                  </a:outerShdw>
                </a:effectLst>
              </a:rPr>
              <a:t>Extraction des features TEXTE :</a:t>
            </a:r>
            <a:endParaRPr lang="fr-FR" sz="2400" dirty="0"/>
          </a:p>
        </p:txBody>
      </p:sp>
    </p:spTree>
    <p:extLst>
      <p:ext uri="{BB962C8B-B14F-4D97-AF65-F5344CB8AC3E}">
        <p14:creationId xmlns:p14="http://schemas.microsoft.com/office/powerpoint/2010/main" val="839260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161205A1-0ACC-934D-3AD5-4A57A3124CB3}"/>
              </a:ext>
            </a:extLst>
          </p:cNvPr>
          <p:cNvSpPr>
            <a:spLocks noGrp="1"/>
          </p:cNvSpPr>
          <p:nvPr>
            <p:ph type="title"/>
          </p:nvPr>
        </p:nvSpPr>
        <p:spPr>
          <a:xfrm>
            <a:off x="1362832" y="1526170"/>
            <a:ext cx="4234404" cy="841248"/>
          </a:xfrm>
        </p:spPr>
        <p:txBody>
          <a:bodyPr>
            <a:normAutofit/>
          </a:bodyPr>
          <a:lstStyle/>
          <a:p>
            <a:pPr algn="ctr"/>
            <a:r>
              <a:rPr lang="fr-FR" sz="2400" b="1" u="sng" dirty="0"/>
              <a:t>Score </a:t>
            </a:r>
            <a:r>
              <a:rPr lang="fr-FR" sz="2400" b="1" u="sng" dirty="0" err="1"/>
              <a:t>accuracy</a:t>
            </a:r>
            <a:r>
              <a:rPr lang="fr-FR" sz="2400" b="1" u="sng" dirty="0"/>
              <a:t> non supervisé</a:t>
            </a:r>
          </a:p>
        </p:txBody>
      </p:sp>
      <p:pic>
        <p:nvPicPr>
          <p:cNvPr id="16" name="Espace réservé du contenu 15" descr="Une image contenant texte, capture d’écran, diagramme, Rectangle&#10;&#10;Description générée automatiquement">
            <a:extLst>
              <a:ext uri="{FF2B5EF4-FFF2-40B4-BE49-F238E27FC236}">
                <a16:creationId xmlns:a16="http://schemas.microsoft.com/office/drawing/2014/main" id="{E8C6BD6E-A58F-1709-050C-92058C362FB1}"/>
              </a:ext>
            </a:extLst>
          </p:cNvPr>
          <p:cNvPicPr>
            <a:picLocks noGrp="1" noChangeAspect="1"/>
          </p:cNvPicPr>
          <p:nvPr>
            <p:ph idx="1"/>
          </p:nvPr>
        </p:nvPicPr>
        <p:blipFill>
          <a:blip r:embed="rId2"/>
          <a:stretch>
            <a:fillRect/>
          </a:stretch>
        </p:blipFill>
        <p:spPr>
          <a:xfrm>
            <a:off x="5466096" y="1766170"/>
            <a:ext cx="5262864" cy="3695979"/>
          </a:xfrm>
        </p:spPr>
      </p:pic>
      <p:sp>
        <p:nvSpPr>
          <p:cNvPr id="7" name="Espace réservé du numéro de diapositive 6">
            <a:extLst>
              <a:ext uri="{FF2B5EF4-FFF2-40B4-BE49-F238E27FC236}">
                <a16:creationId xmlns:a16="http://schemas.microsoft.com/office/drawing/2014/main" id="{4896746B-6EE0-2AF7-DE35-A49341C8459F}"/>
              </a:ext>
            </a:extLst>
          </p:cNvPr>
          <p:cNvSpPr>
            <a:spLocks noGrp="1"/>
          </p:cNvSpPr>
          <p:nvPr>
            <p:ph type="sldNum" sz="quarter" idx="12"/>
          </p:nvPr>
        </p:nvSpPr>
        <p:spPr/>
        <p:txBody>
          <a:bodyPr/>
          <a:lstStyle/>
          <a:p>
            <a:pPr rtl="0"/>
            <a:fld id="{B5CEABB6-07DC-46E8-9B57-56EC44A396E5}" type="slidenum">
              <a:rPr lang="fr-FR" noProof="0" smtClean="0"/>
              <a:t>8</a:t>
            </a:fld>
            <a:endParaRPr lang="fr-FR" noProof="0"/>
          </a:p>
        </p:txBody>
      </p:sp>
      <p:sp>
        <p:nvSpPr>
          <p:cNvPr id="8" name="Espace réservé de la date 5">
            <a:extLst>
              <a:ext uri="{FF2B5EF4-FFF2-40B4-BE49-F238E27FC236}">
                <a16:creationId xmlns:a16="http://schemas.microsoft.com/office/drawing/2014/main" id="{2FC8B4AA-B5D2-CEEA-08BE-DB35C7233CB9}"/>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9" name="Espace réservé du pied de page 4">
            <a:extLst>
              <a:ext uri="{FF2B5EF4-FFF2-40B4-BE49-F238E27FC236}">
                <a16:creationId xmlns:a16="http://schemas.microsoft.com/office/drawing/2014/main" id="{E2548CFD-9DEC-6AE0-60F7-A2B6BB710270}"/>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E57969BC-3493-8911-349F-DFE41266A232}"/>
              </a:ext>
            </a:extLst>
          </p:cNvPr>
          <p:cNvPicPr>
            <a:picLocks noChangeAspect="1"/>
          </p:cNvPicPr>
          <p:nvPr/>
        </p:nvPicPr>
        <p:blipFill>
          <a:blip r:embed="rId3"/>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19" name="ZoneTexte 18">
            <a:extLst>
              <a:ext uri="{FF2B5EF4-FFF2-40B4-BE49-F238E27FC236}">
                <a16:creationId xmlns:a16="http://schemas.microsoft.com/office/drawing/2014/main" id="{05613BEF-4B29-E559-987C-BF717E638F3F}"/>
              </a:ext>
            </a:extLst>
          </p:cNvPr>
          <p:cNvSpPr txBox="1"/>
          <p:nvPr/>
        </p:nvSpPr>
        <p:spPr>
          <a:xfrm>
            <a:off x="2677719" y="2953842"/>
            <a:ext cx="2016690" cy="307777"/>
          </a:xfrm>
          <a:prstGeom prst="rect">
            <a:avLst/>
          </a:prstGeom>
          <a:noFill/>
        </p:spPr>
        <p:txBody>
          <a:bodyPr wrap="square" rtlCol="0">
            <a:spAutoFit/>
          </a:bodyPr>
          <a:lstStyle/>
          <a:p>
            <a:r>
              <a:rPr lang="fr-FR" sz="1400" b="1" dirty="0"/>
              <a:t>BASE :          </a:t>
            </a:r>
            <a:r>
              <a:rPr lang="fr-FR" sz="1400" dirty="0"/>
              <a:t>0,143</a:t>
            </a:r>
            <a:endParaRPr lang="fr-FR" sz="1400" b="1" dirty="0"/>
          </a:p>
        </p:txBody>
      </p:sp>
      <p:sp>
        <p:nvSpPr>
          <p:cNvPr id="20" name="ZoneTexte 19">
            <a:extLst>
              <a:ext uri="{FF2B5EF4-FFF2-40B4-BE49-F238E27FC236}">
                <a16:creationId xmlns:a16="http://schemas.microsoft.com/office/drawing/2014/main" id="{CE7D912F-CC4A-F0A7-651D-0BB62C727F30}"/>
              </a:ext>
            </a:extLst>
          </p:cNvPr>
          <p:cNvSpPr txBox="1"/>
          <p:nvPr/>
        </p:nvSpPr>
        <p:spPr>
          <a:xfrm>
            <a:off x="2677719" y="3414694"/>
            <a:ext cx="2016690" cy="307777"/>
          </a:xfrm>
          <a:prstGeom prst="rect">
            <a:avLst/>
          </a:prstGeom>
          <a:noFill/>
        </p:spPr>
        <p:txBody>
          <a:bodyPr wrap="square" rtlCol="0">
            <a:spAutoFit/>
          </a:bodyPr>
          <a:lstStyle/>
          <a:p>
            <a:r>
              <a:rPr lang="fr-FR" sz="1400" b="1" dirty="0"/>
              <a:t>BOW :          </a:t>
            </a:r>
            <a:r>
              <a:rPr lang="fr-FR" sz="1400" dirty="0"/>
              <a:t>0,935</a:t>
            </a:r>
            <a:endParaRPr lang="fr-FR" sz="1400" b="1" dirty="0"/>
          </a:p>
        </p:txBody>
      </p:sp>
      <p:sp>
        <p:nvSpPr>
          <p:cNvPr id="21" name="ZoneTexte 20">
            <a:extLst>
              <a:ext uri="{FF2B5EF4-FFF2-40B4-BE49-F238E27FC236}">
                <a16:creationId xmlns:a16="http://schemas.microsoft.com/office/drawing/2014/main" id="{B07D84AB-E17C-6F1A-3E95-E416B595822E}"/>
              </a:ext>
            </a:extLst>
          </p:cNvPr>
          <p:cNvSpPr txBox="1"/>
          <p:nvPr/>
        </p:nvSpPr>
        <p:spPr>
          <a:xfrm>
            <a:off x="2677719" y="3909103"/>
            <a:ext cx="2016690" cy="307777"/>
          </a:xfrm>
          <a:prstGeom prst="rect">
            <a:avLst/>
          </a:prstGeom>
          <a:noFill/>
        </p:spPr>
        <p:txBody>
          <a:bodyPr wrap="square" rtlCol="0">
            <a:spAutoFit/>
          </a:bodyPr>
          <a:lstStyle/>
          <a:p>
            <a:r>
              <a:rPr lang="fr-FR" sz="1400" b="1" dirty="0"/>
              <a:t>TF-ITDF :    </a:t>
            </a:r>
            <a:r>
              <a:rPr lang="fr-FR" sz="1400" dirty="0"/>
              <a:t>0,923</a:t>
            </a:r>
            <a:endParaRPr lang="fr-FR" sz="1400" b="1" dirty="0"/>
          </a:p>
        </p:txBody>
      </p:sp>
      <p:sp>
        <p:nvSpPr>
          <p:cNvPr id="22" name="Rectangle 21">
            <a:extLst>
              <a:ext uri="{FF2B5EF4-FFF2-40B4-BE49-F238E27FC236}">
                <a16:creationId xmlns:a16="http://schemas.microsoft.com/office/drawing/2014/main" id="{BA0794DB-D5B5-E2B5-385F-FFF1BE13920A}"/>
              </a:ext>
            </a:extLst>
          </p:cNvPr>
          <p:cNvSpPr/>
          <p:nvPr/>
        </p:nvSpPr>
        <p:spPr>
          <a:xfrm>
            <a:off x="7546848" y="2474976"/>
            <a:ext cx="1402080" cy="2987173"/>
          </a:xfrm>
          <a:prstGeom prst="rect">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493324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161205A1-0ACC-934D-3AD5-4A57A3124CB3}"/>
              </a:ext>
            </a:extLst>
          </p:cNvPr>
          <p:cNvSpPr>
            <a:spLocks noGrp="1"/>
          </p:cNvSpPr>
          <p:nvPr>
            <p:ph type="title"/>
          </p:nvPr>
        </p:nvSpPr>
        <p:spPr>
          <a:xfrm>
            <a:off x="1908759" y="1264673"/>
            <a:ext cx="4087368" cy="841248"/>
          </a:xfrm>
        </p:spPr>
        <p:txBody>
          <a:bodyPr>
            <a:normAutofit/>
          </a:bodyPr>
          <a:lstStyle/>
          <a:p>
            <a:r>
              <a:rPr lang="fr-FR" sz="2400" b="1" u="sng" dirty="0"/>
              <a:t>Affichage 3D</a:t>
            </a:r>
          </a:p>
        </p:txBody>
      </p:sp>
      <p:sp>
        <p:nvSpPr>
          <p:cNvPr id="7" name="Espace réservé du numéro de diapositive 6">
            <a:extLst>
              <a:ext uri="{FF2B5EF4-FFF2-40B4-BE49-F238E27FC236}">
                <a16:creationId xmlns:a16="http://schemas.microsoft.com/office/drawing/2014/main" id="{4896746B-6EE0-2AF7-DE35-A49341C8459F}"/>
              </a:ext>
            </a:extLst>
          </p:cNvPr>
          <p:cNvSpPr>
            <a:spLocks noGrp="1"/>
          </p:cNvSpPr>
          <p:nvPr>
            <p:ph type="sldNum" sz="quarter" idx="12"/>
          </p:nvPr>
        </p:nvSpPr>
        <p:spPr/>
        <p:txBody>
          <a:bodyPr/>
          <a:lstStyle/>
          <a:p>
            <a:pPr rtl="0"/>
            <a:fld id="{B5CEABB6-07DC-46E8-9B57-56EC44A396E5}" type="slidenum">
              <a:rPr lang="fr-FR" noProof="0" smtClean="0"/>
              <a:t>9</a:t>
            </a:fld>
            <a:endParaRPr lang="fr-FR" noProof="0"/>
          </a:p>
        </p:txBody>
      </p:sp>
      <p:sp>
        <p:nvSpPr>
          <p:cNvPr id="8" name="Espace réservé de la date 5">
            <a:extLst>
              <a:ext uri="{FF2B5EF4-FFF2-40B4-BE49-F238E27FC236}">
                <a16:creationId xmlns:a16="http://schemas.microsoft.com/office/drawing/2014/main" id="{2FC8B4AA-B5D2-CEEA-08BE-DB35C7233CB9}"/>
              </a:ext>
            </a:extLst>
          </p:cNvPr>
          <p:cNvSpPr>
            <a:spLocks noGrp="1"/>
          </p:cNvSpPr>
          <p:nvPr>
            <p:ph type="dt" sz="half" idx="10"/>
          </p:nvPr>
        </p:nvSpPr>
        <p:spPr>
          <a:xfrm>
            <a:off x="838200" y="6356350"/>
            <a:ext cx="2743200" cy="365125"/>
          </a:xfrm>
        </p:spPr>
        <p:txBody>
          <a:bodyPr rtlCol="0"/>
          <a:lstStyle/>
          <a:p>
            <a:pPr rtl="0"/>
            <a:r>
              <a:rPr lang="fr-FR" b="1" dirty="0"/>
              <a:t>08/2023</a:t>
            </a:r>
          </a:p>
        </p:txBody>
      </p:sp>
      <p:sp>
        <p:nvSpPr>
          <p:cNvPr id="9" name="Espace réservé du pied de page 4">
            <a:extLst>
              <a:ext uri="{FF2B5EF4-FFF2-40B4-BE49-F238E27FC236}">
                <a16:creationId xmlns:a16="http://schemas.microsoft.com/office/drawing/2014/main" id="{E2548CFD-9DEC-6AE0-60F7-A2B6BB710270}"/>
              </a:ext>
            </a:extLst>
          </p:cNvPr>
          <p:cNvSpPr>
            <a:spLocks noGrp="1"/>
          </p:cNvSpPr>
          <p:nvPr>
            <p:ph type="ftr" sz="quarter" idx="11"/>
          </p:nvPr>
        </p:nvSpPr>
        <p:spPr>
          <a:xfrm>
            <a:off x="4038600" y="6356350"/>
            <a:ext cx="4114800" cy="365125"/>
          </a:xfrm>
        </p:spPr>
        <p:txBody>
          <a:bodyPr rtlCol="0"/>
          <a:lstStyle/>
          <a:p>
            <a:pPr rtl="0"/>
            <a:r>
              <a:rPr lang="fr-FR" b="1" dirty="0"/>
              <a:t>Alpha Oumar DIALLO / OPC / Projet / Data Science</a:t>
            </a:r>
          </a:p>
        </p:txBody>
      </p:sp>
      <p:pic>
        <p:nvPicPr>
          <p:cNvPr id="10" name="Image 9">
            <a:extLst>
              <a:ext uri="{FF2B5EF4-FFF2-40B4-BE49-F238E27FC236}">
                <a16:creationId xmlns:a16="http://schemas.microsoft.com/office/drawing/2014/main" id="{E57969BC-3493-8911-349F-DFE41266A232}"/>
              </a:ext>
            </a:extLst>
          </p:cNvPr>
          <p:cNvPicPr>
            <a:picLocks noChangeAspect="1"/>
          </p:cNvPicPr>
          <p:nvPr/>
        </p:nvPicPr>
        <p:blipFill>
          <a:blip r:embed="rId2"/>
          <a:stretch>
            <a:fillRect/>
          </a:stretch>
        </p:blipFill>
        <p:spPr>
          <a:xfrm>
            <a:off x="11359955" y="89981"/>
            <a:ext cx="775652" cy="775652"/>
          </a:xfrm>
          <a:prstGeom prst="rect">
            <a:avLst/>
          </a:prstGeom>
          <a:effectLst>
            <a:outerShdw blurRad="63500" sx="102000" sy="102000" algn="ctr" rotWithShape="0">
              <a:prstClr val="black">
                <a:alpha val="40000"/>
              </a:prstClr>
            </a:outerShdw>
          </a:effectLst>
        </p:spPr>
      </p:pic>
      <p:sp>
        <p:nvSpPr>
          <p:cNvPr id="19" name="ZoneTexte 18">
            <a:extLst>
              <a:ext uri="{FF2B5EF4-FFF2-40B4-BE49-F238E27FC236}">
                <a16:creationId xmlns:a16="http://schemas.microsoft.com/office/drawing/2014/main" id="{05613BEF-4B29-E559-987C-BF717E638F3F}"/>
              </a:ext>
            </a:extLst>
          </p:cNvPr>
          <p:cNvSpPr txBox="1"/>
          <p:nvPr/>
        </p:nvSpPr>
        <p:spPr>
          <a:xfrm>
            <a:off x="2839755" y="3121223"/>
            <a:ext cx="3001570" cy="307777"/>
          </a:xfrm>
          <a:prstGeom prst="rect">
            <a:avLst/>
          </a:prstGeom>
          <a:noFill/>
        </p:spPr>
        <p:txBody>
          <a:bodyPr wrap="square" rtlCol="0">
            <a:spAutoFit/>
          </a:bodyPr>
          <a:lstStyle/>
          <a:p>
            <a:r>
              <a:rPr lang="fr-FR" sz="1400" dirty="0"/>
              <a:t>Après Bag of </a:t>
            </a:r>
            <a:r>
              <a:rPr lang="fr-FR" sz="1400" dirty="0" err="1"/>
              <a:t>Words</a:t>
            </a:r>
            <a:r>
              <a:rPr lang="fr-FR" sz="1400" dirty="0"/>
              <a:t> et PCA</a:t>
            </a:r>
          </a:p>
        </p:txBody>
      </p:sp>
      <p:pic>
        <p:nvPicPr>
          <p:cNvPr id="6" name="Espace réservé du contenu 5" descr="Une image contenant texte, capture d’écran, diagramme, ligne&#10;&#10;Description générée automatiquement">
            <a:extLst>
              <a:ext uri="{FF2B5EF4-FFF2-40B4-BE49-F238E27FC236}">
                <a16:creationId xmlns:a16="http://schemas.microsoft.com/office/drawing/2014/main" id="{74B0A1CC-43C4-65C0-C0AD-032D6C4B0DBF}"/>
              </a:ext>
            </a:extLst>
          </p:cNvPr>
          <p:cNvPicPr>
            <a:picLocks noGrp="1" noChangeAspect="1"/>
          </p:cNvPicPr>
          <p:nvPr>
            <p:ph idx="1"/>
          </p:nvPr>
        </p:nvPicPr>
        <p:blipFill>
          <a:blip r:embed="rId3"/>
          <a:stretch>
            <a:fillRect/>
          </a:stretch>
        </p:blipFill>
        <p:spPr>
          <a:xfrm>
            <a:off x="5996127" y="1430465"/>
            <a:ext cx="4255008" cy="4361054"/>
          </a:xfrm>
        </p:spPr>
      </p:pic>
    </p:spTree>
    <p:extLst>
      <p:ext uri="{BB962C8B-B14F-4D97-AF65-F5344CB8AC3E}">
        <p14:creationId xmlns:p14="http://schemas.microsoft.com/office/powerpoint/2010/main" val="4001456385"/>
      </p:ext>
    </p:extLst>
  </p:cSld>
  <p:clrMapOvr>
    <a:masterClrMapping/>
  </p:clrMapOvr>
</p:sld>
</file>

<file path=ppt/theme/theme1.xml><?xml version="1.0" encoding="utf-8"?>
<a:theme xmlns:a="http://schemas.openxmlformats.org/drawingml/2006/main" name="Thème Offic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2D050"/>
        </a:solidFill>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59945488_TF10081922_Win32" id="{4B3581E7-0F71-48B2-BB8D-C7FF60179691}" vid="{5B09CA1E-221D-42FF-8F58-9668178BB03B}"/>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3.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{3EE92FBD-738B-4BA3-99AC-7AC9EC0BC4BB}tf10081922_win32</Template>
  <TotalTime>1290</TotalTime>
  <Words>1435</Words>
  <Application>Microsoft Office PowerPoint</Application>
  <PresentationFormat>Grand écran</PresentationFormat>
  <Paragraphs>208</Paragraphs>
  <Slides>24</Slides>
  <Notes>17</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24</vt:i4>
      </vt:variant>
    </vt:vector>
  </HeadingPairs>
  <TitlesOfParts>
    <vt:vector size="31" baseType="lpstr">
      <vt:lpstr>Arial</vt:lpstr>
      <vt:lpstr>Calibri</vt:lpstr>
      <vt:lpstr>Inter</vt:lpstr>
      <vt:lpstr>Quire Sans Pro Light</vt:lpstr>
      <vt:lpstr>Tisa Offc Serif Pro</vt:lpstr>
      <vt:lpstr>Wingdings</vt:lpstr>
      <vt:lpstr>Thème Office</vt:lpstr>
      <vt:lpstr>RAPPORT  Projet 6</vt:lpstr>
      <vt:lpstr>Rappel de la problématique </vt:lpstr>
      <vt:lpstr>Découverte des données</vt:lpstr>
      <vt:lpstr>Analyse du corpus :</vt:lpstr>
      <vt:lpstr>Étude de faisabilité : processus</vt:lpstr>
      <vt:lpstr>Operations textuelles </vt:lpstr>
      <vt:lpstr>Présentation PowerPoint</vt:lpstr>
      <vt:lpstr>Score accuracy non supervisé</vt:lpstr>
      <vt:lpstr>Affichage 3D</vt:lpstr>
      <vt:lpstr>Extraction des features TEXTE :</vt:lpstr>
      <vt:lpstr>Modélisation avec Word2Vec</vt:lpstr>
      <vt:lpstr>Modélisation avec BERT</vt:lpstr>
      <vt:lpstr>Modélisation avec USE</vt:lpstr>
      <vt:lpstr>Données visuelles</vt:lpstr>
      <vt:lpstr>TRANSFORMATIONS D’IMAGES</vt:lpstr>
      <vt:lpstr>Données visuelles : extraction de features</vt:lpstr>
      <vt:lpstr>Présentation PowerPoint</vt:lpstr>
      <vt:lpstr>Données visuelles : Clustering et création de features </vt:lpstr>
      <vt:lpstr>Données visuelles : Entraînement d'un Modèle de Réseau de Neurones</vt:lpstr>
      <vt:lpstr>Données visuelles : Résumé de l'Entraînement du Modèle</vt:lpstr>
      <vt:lpstr>Données visuelles : Exemple de Prédiction d'Image</vt:lpstr>
      <vt:lpstr>Données visuelles : Réduction de Dimensions et Visualisation t-SNE</vt:lpstr>
      <vt:lpstr>Données visuelles :  Récupération de données depuis une API    et affichage d'images</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 de développement Contoso</dc:title>
  <dc:creator>Alpha Diallo</dc:creator>
  <cp:lastModifiedBy>Alpha Diallo</cp:lastModifiedBy>
  <cp:revision>21</cp:revision>
  <dcterms:created xsi:type="dcterms:W3CDTF">2023-08-13T22:44:26Z</dcterms:created>
  <dcterms:modified xsi:type="dcterms:W3CDTF">2023-08-20T12:11:53Z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